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4" r:id="rId3"/>
    <p:sldId id="277" r:id="rId4"/>
    <p:sldId id="285" r:id="rId5"/>
    <p:sldId id="257" r:id="rId6"/>
    <p:sldId id="272" r:id="rId7"/>
    <p:sldId id="300" r:id="rId8"/>
    <p:sldId id="258" r:id="rId9"/>
    <p:sldId id="291" r:id="rId10"/>
    <p:sldId id="259" r:id="rId11"/>
    <p:sldId id="312" r:id="rId12"/>
    <p:sldId id="273" r:id="rId13"/>
    <p:sldId id="270" r:id="rId14"/>
    <p:sldId id="306" r:id="rId15"/>
    <p:sldId id="289" r:id="rId16"/>
    <p:sldId id="276" r:id="rId17"/>
    <p:sldId id="274" r:id="rId18"/>
    <p:sldId id="298" r:id="rId19"/>
    <p:sldId id="295" r:id="rId20"/>
    <p:sldId id="260" r:id="rId21"/>
    <p:sldId id="275" r:id="rId22"/>
    <p:sldId id="278" r:id="rId23"/>
    <p:sldId id="280" r:id="rId24"/>
    <p:sldId id="314" r:id="rId25"/>
    <p:sldId id="296" r:id="rId26"/>
    <p:sldId id="279" r:id="rId27"/>
    <p:sldId id="263" r:id="rId28"/>
    <p:sldId id="309" r:id="rId29"/>
    <p:sldId id="310" r:id="rId30"/>
    <p:sldId id="268" r:id="rId31"/>
    <p:sldId id="267" r:id="rId32"/>
    <p:sldId id="311" r:id="rId33"/>
    <p:sldId id="317" r:id="rId34"/>
    <p:sldId id="321" r:id="rId35"/>
    <p:sldId id="326" r:id="rId36"/>
    <p:sldId id="322" r:id="rId37"/>
    <p:sldId id="323" r:id="rId38"/>
    <p:sldId id="324" r:id="rId39"/>
    <p:sldId id="325" r:id="rId40"/>
    <p:sldId id="320" r:id="rId4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138" autoAdjust="0"/>
    <p:restoredTop sz="94660"/>
  </p:normalViewPr>
  <p:slideViewPr>
    <p:cSldViewPr snapToGrid="0">
      <p:cViewPr varScale="1">
        <p:scale>
          <a:sx n="85" d="100"/>
          <a:sy n="85" d="100"/>
        </p:scale>
        <p:origin x="173" y="13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69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7E0E0-BB5B-47FE-AB16-21971D5CCE2B}" type="datetimeFigureOut">
              <a:rPr lang="pl-PL" smtClean="0"/>
              <a:t>02.12.2015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A7045-FEA9-400D-BA20-B3550B54723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831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7E0E0-BB5B-47FE-AB16-21971D5CCE2B}" type="datetimeFigureOut">
              <a:rPr lang="pl-PL" smtClean="0"/>
              <a:t>02.12.2015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A7045-FEA9-400D-BA20-B3550B54723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322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7E0E0-BB5B-47FE-AB16-21971D5CCE2B}" type="datetimeFigureOut">
              <a:rPr lang="pl-PL" smtClean="0"/>
              <a:t>02.12.2015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A7045-FEA9-400D-BA20-B3550B54723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1596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7E0E0-BB5B-47FE-AB16-21971D5CCE2B}" type="datetimeFigureOut">
              <a:rPr lang="pl-PL" smtClean="0"/>
              <a:t>02.12.2015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A7045-FEA9-400D-BA20-B3550B54723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963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7E0E0-BB5B-47FE-AB16-21971D5CCE2B}" type="datetimeFigureOut">
              <a:rPr lang="pl-PL" smtClean="0"/>
              <a:t>02.12.2015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A7045-FEA9-400D-BA20-B3550B54723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3971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7E0E0-BB5B-47FE-AB16-21971D5CCE2B}" type="datetimeFigureOut">
              <a:rPr lang="pl-PL" smtClean="0"/>
              <a:t>02.12.2015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A7045-FEA9-400D-BA20-B3550B54723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402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7E0E0-BB5B-47FE-AB16-21971D5CCE2B}" type="datetimeFigureOut">
              <a:rPr lang="pl-PL" smtClean="0"/>
              <a:t>02.12.2015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A7045-FEA9-400D-BA20-B3550B54723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1792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7E0E0-BB5B-47FE-AB16-21971D5CCE2B}" type="datetimeFigureOut">
              <a:rPr lang="pl-PL" smtClean="0"/>
              <a:t>02.12.2015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A7045-FEA9-400D-BA20-B3550B54723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358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7E0E0-BB5B-47FE-AB16-21971D5CCE2B}" type="datetimeFigureOut">
              <a:rPr lang="pl-PL" smtClean="0"/>
              <a:t>02.12.2015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A7045-FEA9-400D-BA20-B3550B54723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352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7E0E0-BB5B-47FE-AB16-21971D5CCE2B}" type="datetimeFigureOut">
              <a:rPr lang="pl-PL" smtClean="0"/>
              <a:t>02.12.2015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A7045-FEA9-400D-BA20-B3550B54723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890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7E0E0-BB5B-47FE-AB16-21971D5CCE2B}" type="datetimeFigureOut">
              <a:rPr lang="pl-PL" smtClean="0"/>
              <a:t>02.12.2015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A7045-FEA9-400D-BA20-B3550B54723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2524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7E0E0-BB5B-47FE-AB16-21971D5CCE2B}" type="datetimeFigureOut">
              <a:rPr lang="pl-PL" smtClean="0"/>
              <a:t>02.12.2015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A7045-FEA9-400D-BA20-B3550B54723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9957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Tm="15000">
        <p:fade/>
      </p:transition>
    </mc:Choice>
    <mc:Fallback xmlns="">
      <p:transition spd="med" advTm="1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8100"/>
            <a:ext cx="5300021" cy="39699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916620" y="1122363"/>
            <a:ext cx="7751379" cy="643375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-488731"/>
            <a:ext cx="12192000" cy="7346731"/>
          </a:xfrm>
          <a:gradFill flip="none" rotWithShape="1">
            <a:gsLst>
              <a:gs pos="26000">
                <a:srgbClr val="92D050"/>
              </a:gs>
              <a:gs pos="57000">
                <a:srgbClr val="FFC000"/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  <a:tileRect/>
          </a:gradFill>
        </p:spPr>
        <p:txBody>
          <a:bodyPr>
            <a:noAutofit/>
          </a:bodyPr>
          <a:lstStyle/>
          <a:p>
            <a:r>
              <a:rPr lang="pl-PL" sz="4800" b="1" i="1" dirty="0" smtClean="0"/>
              <a:t>                 </a:t>
            </a:r>
          </a:p>
          <a:p>
            <a:endParaRPr lang="pl-PL" sz="4800" b="1" i="1" dirty="0"/>
          </a:p>
          <a:p>
            <a:r>
              <a:rPr lang="pl-PL" sz="4800" b="1" i="1" dirty="0"/>
              <a:t>	</a:t>
            </a:r>
            <a:r>
              <a:rPr lang="pl-PL" sz="4800" b="1" i="1" dirty="0" smtClean="0"/>
              <a:t>	                           </a:t>
            </a:r>
            <a:r>
              <a:rPr lang="pl-PL" sz="8800" b="1" i="1" dirty="0" smtClean="0">
                <a:solidFill>
                  <a:srgbClr val="C00000"/>
                </a:solidFill>
              </a:rPr>
              <a:t>Monika</a:t>
            </a:r>
          </a:p>
          <a:p>
            <a:r>
              <a:rPr lang="pl-PL" sz="8800" b="1" i="1" dirty="0" smtClean="0">
                <a:solidFill>
                  <a:srgbClr val="C00000"/>
                </a:solidFill>
              </a:rPr>
              <a:t>                     Kaczmarzyk </a:t>
            </a:r>
            <a:endParaRPr lang="pl-PL" sz="5400" b="1" i="1" dirty="0" smtClean="0">
              <a:solidFill>
                <a:srgbClr val="C00000"/>
              </a:solidFill>
            </a:endParaRPr>
          </a:p>
          <a:p>
            <a:r>
              <a:rPr lang="pl-PL" sz="5400" b="1" i="1" dirty="0" smtClean="0">
                <a:solidFill>
                  <a:srgbClr val="C00000"/>
                </a:solidFill>
              </a:rPr>
              <a:t>  	 			</a:t>
            </a:r>
            <a:r>
              <a:rPr lang="pl-PL" sz="4800" b="1" i="1" dirty="0" smtClean="0">
                <a:solidFill>
                  <a:srgbClr val="C00000"/>
                </a:solidFill>
              </a:rPr>
              <a:t>          „</a:t>
            </a:r>
            <a:r>
              <a:rPr lang="pl-PL" sz="4800" b="1" i="1" dirty="0" smtClean="0">
                <a:solidFill>
                  <a:srgbClr val="C00000"/>
                </a:solidFill>
                <a:latin typeface="Bodoni MT" panose="02070603080606020203" pitchFamily="18" charset="0"/>
              </a:rPr>
              <a:t>Pomaluj świat dzieci </a:t>
            </a:r>
          </a:p>
          <a:p>
            <a:r>
              <a:rPr lang="pl-PL" sz="4800" b="1" i="1" dirty="0" smtClean="0">
                <a:solidFill>
                  <a:srgbClr val="C00000"/>
                </a:solidFill>
                <a:latin typeface="Bodoni MT" panose="02070603080606020203" pitchFamily="18" charset="0"/>
              </a:rPr>
              <a:t>				                w Ghanie </a:t>
            </a:r>
            <a:r>
              <a:rPr lang="pl-PL" sz="4800" b="1" i="1" dirty="0" err="1" smtClean="0">
                <a:solidFill>
                  <a:srgbClr val="C00000"/>
                </a:solidFill>
                <a:latin typeface="Bodoni MT" panose="02070603080606020203" pitchFamily="18" charset="0"/>
              </a:rPr>
              <a:t>Duadze</a:t>
            </a:r>
            <a:r>
              <a:rPr lang="pl-PL" sz="4800" b="1" i="1" dirty="0" smtClean="0">
                <a:solidFill>
                  <a:srgbClr val="C00000"/>
                </a:solidFill>
              </a:rPr>
              <a:t>” </a:t>
            </a:r>
            <a:r>
              <a:rPr lang="pl-PL" sz="4800" b="1" i="1" dirty="0">
                <a:solidFill>
                  <a:srgbClr val="C00000"/>
                </a:solidFill>
              </a:rPr>
              <a:t> </a:t>
            </a:r>
          </a:p>
          <a:p>
            <a:pPr algn="r"/>
            <a:endParaRPr lang="pl-PL" sz="4800" b="1" i="1" dirty="0" smtClean="0"/>
          </a:p>
        </p:txBody>
      </p:sp>
      <p:pic>
        <p:nvPicPr>
          <p:cNvPr id="6" name="Symbol zastępczy zawartości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9332"/>
            <a:ext cx="5486401" cy="7267931"/>
          </a:xfrm>
          <a:prstGeom prst="rect">
            <a:avLst/>
          </a:prstGeom>
        </p:spPr>
      </p:pic>
      <p:pic>
        <p:nvPicPr>
          <p:cNvPr id="4" name="Brenda Fassie - 05. Sum' Bulal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94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3736428"/>
            <a:ext cx="5486399" cy="3121572"/>
          </a:xfrm>
          <a:gradFill>
            <a:gsLst>
              <a:gs pos="31000">
                <a:schemeClr val="accent2">
                  <a:lumMod val="40000"/>
                  <a:lumOff val="60000"/>
                </a:schemeClr>
              </a:gs>
              <a:gs pos="36000">
                <a:srgbClr val="FFC000"/>
              </a:gs>
              <a:gs pos="75000">
                <a:schemeClr val="accent1">
                  <a:lumMod val="45000"/>
                  <a:lumOff val="55000"/>
                </a:schemeClr>
              </a:gs>
              <a:gs pos="76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txBody>
          <a:bodyPr>
            <a:normAutofit/>
          </a:bodyPr>
          <a:lstStyle/>
          <a:p>
            <a:pPr algn="ctr"/>
            <a:r>
              <a:rPr lang="pl-PL" sz="8000" b="1" dirty="0" smtClean="0"/>
              <a:t>Koszt </a:t>
            </a:r>
            <a:r>
              <a:rPr lang="pl-PL" sz="8000" dirty="0" smtClean="0"/>
              <a:t/>
            </a:r>
            <a:br>
              <a:rPr lang="pl-PL" sz="8000" dirty="0" smtClean="0"/>
            </a:br>
            <a:r>
              <a:rPr lang="pl-PL" sz="8000" dirty="0" smtClean="0"/>
              <a:t>24000 PLN </a:t>
            </a:r>
            <a:endParaRPr lang="pl-PL" sz="8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486400" y="0"/>
            <a:ext cx="6705600" cy="6858000"/>
          </a:xfrm>
          <a:gradFill>
            <a:gsLst>
              <a:gs pos="55000">
                <a:schemeClr val="accent4">
                  <a:lumMod val="40000"/>
                  <a:lumOff val="6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pl-PL" dirty="0"/>
          </a:p>
          <a:p>
            <a:r>
              <a:rPr lang="pl-PL" sz="3200" dirty="0"/>
              <a:t>Budowa, wyposażenie i </a:t>
            </a:r>
            <a:r>
              <a:rPr lang="pl-PL" sz="3200" dirty="0" smtClean="0"/>
              <a:t>przygotowanie </a:t>
            </a:r>
            <a:r>
              <a:rPr lang="pl-PL" sz="3200" dirty="0"/>
              <a:t>miejsca pochłonęło ok 24000 PLN (dla mieszkańców wioski była to suma nieosiągalna).  </a:t>
            </a:r>
            <a:endParaRPr lang="pl-PL" sz="3200" dirty="0" smtClean="0"/>
          </a:p>
          <a:p>
            <a:r>
              <a:rPr lang="pl-PL" sz="3200" dirty="0" smtClean="0"/>
              <a:t>Prace </a:t>
            </a:r>
            <a:r>
              <a:rPr lang="pl-PL" sz="3200" dirty="0"/>
              <a:t>trwały ok 6 miesięcy - potrzeba było odpowiedniej ilości czasy by znalazły się środki na wyposażenie miejsca. </a:t>
            </a:r>
            <a:endParaRPr lang="pl-PL" sz="3200" dirty="0" smtClean="0"/>
          </a:p>
          <a:p>
            <a:r>
              <a:rPr lang="pl-PL" sz="3200" dirty="0" smtClean="0"/>
              <a:t>Wsparcie </a:t>
            </a:r>
            <a:r>
              <a:rPr lang="pl-PL" sz="3200" dirty="0"/>
              <a:t>finansowe w 99% pochodziło od grona najbliższych przyjaciół, znajomych </a:t>
            </a:r>
            <a:r>
              <a:rPr lang="pl-PL" sz="3200" dirty="0" err="1"/>
              <a:t>znajomych</a:t>
            </a:r>
            <a:r>
              <a:rPr lang="pl-PL" sz="3200" dirty="0"/>
              <a:t>, projekt wspierały osoby prywatne i firmy, osoby z Polski, Europy, aż po Afrykę. </a:t>
            </a:r>
          </a:p>
          <a:p>
            <a:pPr marL="0" indent="0">
              <a:buNone/>
            </a:pPr>
            <a:r>
              <a:rPr lang="pl-PL" sz="3200" dirty="0"/>
              <a:t> </a:t>
            </a:r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65049" cy="373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38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3000">
        <p:fade/>
      </p:transition>
    </mc:Choice>
    <mc:Fallback xmlns="">
      <p:transition spd="med" advClick="0" advTm="1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538139" y="0"/>
            <a:ext cx="2653861" cy="6858001"/>
          </a:xfrm>
          <a:gradFill>
            <a:gsLst>
              <a:gs pos="98000">
                <a:schemeClr val="tx2">
                  <a:lumMod val="20000"/>
                  <a:lumOff val="80000"/>
                </a:schemeClr>
              </a:gs>
              <a:gs pos="36000">
                <a:srgbClr val="FFC000"/>
              </a:gs>
              <a:gs pos="75000">
                <a:schemeClr val="accent1">
                  <a:lumMod val="45000"/>
                  <a:lumOff val="55000"/>
                </a:schemeClr>
              </a:gs>
              <a:gs pos="76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txBody>
          <a:bodyPr>
            <a:normAutofit/>
          </a:bodyPr>
          <a:lstStyle/>
          <a:p>
            <a:r>
              <a:rPr lang="pl-PL" sz="2800" b="1" dirty="0"/>
              <a:t>Mieszkańcy wioski dobrowolnie zrezygnowali z wynagrodzenia, więc każdy zaangażowany w budowę przedszkola był wolontariuszem w pełnym znaczeniu tego słowa. 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841" y="-62706"/>
            <a:ext cx="9884980" cy="6920706"/>
          </a:xfrm>
        </p:spPr>
      </p:pic>
    </p:spTree>
    <p:extLst>
      <p:ext uri="{BB962C8B-B14F-4D97-AF65-F5344CB8AC3E}">
        <p14:creationId xmlns:p14="http://schemas.microsoft.com/office/powerpoint/2010/main" val="253392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1000">
        <p:fade/>
      </p:transition>
    </mc:Choice>
    <mc:Fallback xmlns="">
      <p:transition spd="med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8000">
              <a:schemeClr val="accent4"/>
            </a:gs>
            <a:gs pos="19000">
              <a:schemeClr val="accent1">
                <a:lumMod val="45000"/>
                <a:lumOff val="55000"/>
              </a:schemeClr>
            </a:gs>
            <a:gs pos="31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69" y="-31825"/>
            <a:ext cx="10261600" cy="6889825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48269" y="1"/>
            <a:ext cx="10261600" cy="1523999"/>
          </a:xfrm>
        </p:spPr>
        <p:txBody>
          <a:bodyPr>
            <a:noAutofit/>
          </a:bodyPr>
          <a:lstStyle/>
          <a:p>
            <a:pPr algn="ctr"/>
            <a:r>
              <a:rPr lang="pl-PL" sz="7200" dirty="0" smtClean="0">
                <a:latin typeface="Algerian" panose="04020705040A02060702" pitchFamily="82" charset="0"/>
              </a:rPr>
              <a:t/>
            </a:r>
            <a:br>
              <a:rPr lang="pl-PL" sz="7200" dirty="0" smtClean="0">
                <a:latin typeface="Algerian" panose="04020705040A02060702" pitchFamily="82" charset="0"/>
              </a:rPr>
            </a:br>
            <a:r>
              <a:rPr lang="pl-PL" sz="7200" dirty="0" smtClean="0">
                <a:latin typeface="Algerian" panose="04020705040A02060702" pitchFamily="82" charset="0"/>
              </a:rPr>
              <a:t>Koronacja Królowej</a:t>
            </a:r>
            <a:endParaRPr lang="pl-PL" sz="7200" dirty="0"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92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6000">
              <a:schemeClr val="accent2">
                <a:lumMod val="20000"/>
                <a:lumOff val="80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rgbClr val="FF0000"/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135116" y="1529255"/>
            <a:ext cx="10218683" cy="161433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Monika w ramach uznania za zasługi została utytułowana tytułem królewskim, nadano jej imię </a:t>
            </a:r>
            <a:br>
              <a:rPr lang="pl-PL" dirty="0" smtClean="0"/>
            </a:br>
            <a:r>
              <a:rPr lang="pl-PL" sz="4900" b="1" i="1" dirty="0" smtClean="0">
                <a:latin typeface="Bernard MT Condensed" panose="02050806060905020404" pitchFamily="18" charset="0"/>
              </a:rPr>
              <a:t>NKETESAIHEMAA </a:t>
            </a:r>
            <a:br>
              <a:rPr lang="pl-PL" sz="4900" b="1" i="1" dirty="0" smtClean="0">
                <a:latin typeface="Bernard MT Condensed" panose="02050806060905020404" pitchFamily="18" charset="0"/>
              </a:rPr>
            </a:br>
            <a:r>
              <a:rPr lang="pl-PL" sz="4900" b="1" i="1" dirty="0" smtClean="0">
                <a:latin typeface="Bernard MT Condensed" panose="02050806060905020404" pitchFamily="18" charset="0"/>
              </a:rPr>
              <a:t>OBAHEMAA </a:t>
            </a:r>
            <a:br>
              <a:rPr lang="pl-PL" sz="4900" b="1" i="1" dirty="0" smtClean="0">
                <a:latin typeface="Bernard MT Condensed" panose="02050806060905020404" pitchFamily="18" charset="0"/>
              </a:rPr>
            </a:br>
            <a:r>
              <a:rPr lang="pl-PL" sz="4900" b="1" i="1" dirty="0" smtClean="0">
                <a:latin typeface="Bernard MT Condensed" panose="02050806060905020404" pitchFamily="18" charset="0"/>
              </a:rPr>
              <a:t>NANA AFUA</a:t>
            </a:r>
            <a:br>
              <a:rPr lang="pl-PL" sz="4900" b="1" i="1" dirty="0" smtClean="0">
                <a:latin typeface="Bernard MT Condensed" panose="02050806060905020404" pitchFamily="18" charset="0"/>
              </a:rPr>
            </a:br>
            <a:r>
              <a:rPr lang="pl-PL" sz="4900" b="1" i="1" dirty="0" smtClean="0">
                <a:latin typeface="Bernard MT Condensed" panose="02050806060905020404" pitchFamily="18" charset="0"/>
              </a:rPr>
              <a:t> MBORWA 1st</a:t>
            </a:r>
            <a:r>
              <a:rPr lang="pl-PL" sz="4900" b="1" i="1" dirty="0" smtClean="0"/>
              <a:t/>
            </a:r>
            <a:br>
              <a:rPr lang="pl-PL" sz="4900" b="1" i="1" dirty="0" smtClean="0"/>
            </a:br>
            <a:r>
              <a:rPr lang="pl-PL" b="1" i="1" dirty="0" smtClean="0"/>
              <a:t> ( Królowa</a:t>
            </a:r>
            <a:br>
              <a:rPr lang="pl-PL" b="1" i="1" dirty="0" smtClean="0"/>
            </a:br>
            <a:r>
              <a:rPr lang="pl-PL" b="1" i="1" dirty="0" smtClean="0"/>
              <a:t> rozwoju i </a:t>
            </a:r>
            <a:br>
              <a:rPr lang="pl-PL" b="1" i="1" dirty="0" smtClean="0"/>
            </a:br>
            <a:r>
              <a:rPr lang="pl-PL" b="1" i="1" dirty="0" smtClean="0"/>
              <a:t>opiekunka dzieci). </a:t>
            </a:r>
            <a:br>
              <a:rPr lang="pl-PL" b="1" i="1" dirty="0" smtClean="0"/>
            </a:br>
            <a:r>
              <a:rPr lang="pl-PL" dirty="0" smtClean="0"/>
              <a:t> </a:t>
            </a:r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669" y="1462252"/>
            <a:ext cx="7194331" cy="5395748"/>
          </a:xfrm>
        </p:spPr>
      </p:pic>
    </p:spTree>
    <p:extLst>
      <p:ext uri="{BB962C8B-B14F-4D97-AF65-F5344CB8AC3E}">
        <p14:creationId xmlns:p14="http://schemas.microsoft.com/office/powerpoint/2010/main" val="207466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000">
              <a:schemeClr val="tx2">
                <a:lumMod val="20000"/>
                <a:lumOff val="80000"/>
              </a:schemeClr>
            </a:gs>
            <a:gs pos="86000">
              <a:srgbClr val="FFC000"/>
            </a:gs>
            <a:gs pos="75000">
              <a:schemeClr val="accent1">
                <a:lumMod val="45000"/>
                <a:lumOff val="55000"/>
              </a:schemeClr>
            </a:gs>
            <a:gs pos="76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34" y="-96203"/>
            <a:ext cx="11353800" cy="6954203"/>
          </a:xfrm>
        </p:spPr>
      </p:pic>
    </p:spTree>
    <p:extLst>
      <p:ext uri="{BB962C8B-B14F-4D97-AF65-F5344CB8AC3E}">
        <p14:creationId xmlns:p14="http://schemas.microsoft.com/office/powerpoint/2010/main" val="339553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000">
              <a:schemeClr val="tx2">
                <a:lumMod val="20000"/>
                <a:lumOff val="80000"/>
              </a:schemeClr>
            </a:gs>
            <a:gs pos="16000">
              <a:srgbClr val="FFC000"/>
            </a:gs>
            <a:gs pos="75000">
              <a:schemeClr val="accent1">
                <a:lumMod val="45000"/>
                <a:lumOff val="55000"/>
              </a:schemeClr>
            </a:gs>
            <a:gs pos="76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12420600" cy="4445000"/>
          </a:xfrm>
          <a:gradFill>
            <a:gsLst>
              <a:gs pos="100000">
                <a:schemeClr val="accent4">
                  <a:lumMod val="60000"/>
                  <a:lumOff val="40000"/>
                </a:schemeClr>
              </a:gs>
              <a:gs pos="73000">
                <a:srgbClr val="FF0000"/>
              </a:gs>
              <a:gs pos="65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txBody>
          <a:bodyPr>
            <a:noAutofit/>
          </a:bodyPr>
          <a:lstStyle/>
          <a:p>
            <a:r>
              <a:rPr lang="pl-PL" sz="4000" dirty="0" smtClean="0"/>
              <a:t>28 grudnia 2013 r. nastąpiło oficjalne otwarcie </a:t>
            </a:r>
            <a:br>
              <a:rPr lang="pl-PL" sz="4000" dirty="0" smtClean="0"/>
            </a:br>
            <a:r>
              <a:rPr lang="pl-PL" sz="4000" b="1" i="1" dirty="0" smtClean="0"/>
              <a:t>Janusz Korczak Day </a:t>
            </a:r>
            <a:r>
              <a:rPr lang="pl-PL" sz="4000" b="1" i="1" dirty="0" err="1" smtClean="0"/>
              <a:t>Care</a:t>
            </a:r>
            <a:r>
              <a:rPr lang="pl-PL" sz="4000" b="1" i="1" dirty="0" smtClean="0"/>
              <a:t> Center w </a:t>
            </a:r>
            <a:r>
              <a:rPr lang="pl-PL" sz="4000" b="1" i="1" dirty="0" err="1" smtClean="0"/>
              <a:t>Duadze</a:t>
            </a:r>
            <a:r>
              <a:rPr lang="pl-PL" sz="4000" b="1" i="1" dirty="0" smtClean="0"/>
              <a:t> w Ghanie </a:t>
            </a:r>
            <a:r>
              <a:rPr lang="pl-PL" sz="4000" dirty="0" smtClean="0"/>
              <a:t>przystosowanego dla najmłodszych dzieci z wioski i okolic przy udziale władz wioski </a:t>
            </a:r>
            <a:r>
              <a:rPr lang="pl-PL" sz="4000" dirty="0" err="1" smtClean="0"/>
              <a:t>Duadze</a:t>
            </a:r>
            <a:r>
              <a:rPr lang="pl-PL" sz="4000" dirty="0" smtClean="0"/>
              <a:t> i władz oświatowych Regionu Centralnego. </a:t>
            </a:r>
            <a:br>
              <a:rPr lang="pl-PL" sz="4000" dirty="0" smtClean="0"/>
            </a:br>
            <a:endParaRPr lang="pl-PL" sz="40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865" y="3014133"/>
            <a:ext cx="7496735" cy="3843867"/>
          </a:xfrm>
          <a:gradFill>
            <a:gsLst>
              <a:gs pos="24000">
                <a:schemeClr val="accent2">
                  <a:lumMod val="7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47000">
                <a:srgbClr val="FF00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</p:pic>
    </p:spTree>
    <p:extLst>
      <p:ext uri="{BB962C8B-B14F-4D97-AF65-F5344CB8AC3E}">
        <p14:creationId xmlns:p14="http://schemas.microsoft.com/office/powerpoint/2010/main" val="156351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3000">
              <a:srgbClr val="FFFF00"/>
            </a:gs>
            <a:gs pos="16000">
              <a:srgbClr val="FFC000"/>
            </a:gs>
            <a:gs pos="100000">
              <a:schemeClr val="accent1">
                <a:lumMod val="45000"/>
                <a:lumOff val="55000"/>
              </a:schemeClr>
            </a:gs>
            <a:gs pos="76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-1"/>
            <a:ext cx="10298576" cy="6876791"/>
          </a:xfrm>
        </p:spPr>
      </p:pic>
    </p:spTree>
    <p:extLst>
      <p:ext uri="{BB962C8B-B14F-4D97-AF65-F5344CB8AC3E}">
        <p14:creationId xmlns:p14="http://schemas.microsoft.com/office/powerpoint/2010/main" val="404731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329406" y="-394138"/>
            <a:ext cx="2862594" cy="7252138"/>
          </a:xfrm>
          <a:gradFill>
            <a:gsLst>
              <a:gs pos="74000">
                <a:schemeClr val="accent2">
                  <a:lumMod val="20000"/>
                  <a:lumOff val="80000"/>
                </a:schemeClr>
              </a:gs>
              <a:gs pos="55000">
                <a:schemeClr val="accent6">
                  <a:lumMod val="20000"/>
                  <a:lumOff val="80000"/>
                </a:schemeClr>
              </a:gs>
            </a:gsLst>
            <a:lin ang="2700000" scaled="1"/>
          </a:gradFill>
        </p:spPr>
        <p:txBody>
          <a:bodyPr>
            <a:noAutofit/>
          </a:bodyPr>
          <a:lstStyle/>
          <a:p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/>
              <a:t/>
            </a:r>
            <a:br>
              <a:rPr lang="pl-PL" sz="3200" dirty="0"/>
            </a:b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b="1" dirty="0" smtClean="0"/>
              <a:t>Day </a:t>
            </a:r>
            <a:r>
              <a:rPr lang="pl-PL" sz="3200" b="1" dirty="0" err="1" smtClean="0"/>
              <a:t>Care</a:t>
            </a:r>
            <a:r>
              <a:rPr lang="pl-PL" sz="3200" b="1" dirty="0" smtClean="0"/>
              <a:t> Center nie ma żadnego wsparcia ze strony państwa ani władz regionalnych. Całe utrzymanie przedszkola zorganizowane jest przez Monikę i darczyńców.</a:t>
            </a:r>
            <a:br>
              <a:rPr lang="pl-PL" sz="3200" b="1" dirty="0" smtClean="0"/>
            </a:br>
            <a:r>
              <a:rPr lang="pl-PL" sz="3200" b="1" dirty="0" smtClean="0"/>
              <a:t>-</a:t>
            </a:r>
            <a:br>
              <a:rPr lang="pl-PL" sz="3200" b="1" dirty="0" smtClean="0"/>
            </a:br>
            <a:endParaRPr lang="pl-PL" sz="32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29406" cy="6857999"/>
          </a:xfrm>
        </p:spPr>
      </p:pic>
    </p:spTree>
    <p:extLst>
      <p:ext uri="{BB962C8B-B14F-4D97-AF65-F5344CB8AC3E}">
        <p14:creationId xmlns:p14="http://schemas.microsoft.com/office/powerpoint/2010/main" val="383323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000">
              <a:schemeClr val="tx2">
                <a:lumMod val="20000"/>
                <a:lumOff val="80000"/>
              </a:schemeClr>
            </a:gs>
            <a:gs pos="16000">
              <a:srgbClr val="FFC000"/>
            </a:gs>
            <a:gs pos="65000">
              <a:schemeClr val="accent1">
                <a:lumMod val="45000"/>
                <a:lumOff val="55000"/>
              </a:schemeClr>
            </a:gs>
            <a:gs pos="76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476" y="0"/>
            <a:ext cx="9317421" cy="6988065"/>
          </a:xfrm>
        </p:spPr>
      </p:pic>
    </p:spTree>
    <p:extLst>
      <p:ext uri="{BB962C8B-B14F-4D97-AF65-F5344CB8AC3E}">
        <p14:creationId xmlns:p14="http://schemas.microsoft.com/office/powerpoint/2010/main" val="244115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01784" cy="4351338"/>
          </a:xfrm>
        </p:spPr>
      </p:pic>
      <p:pic>
        <p:nvPicPr>
          <p:cNvPr id="5" name="Symbol zastępczy zawartości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784" y="2065338"/>
            <a:ext cx="6390216" cy="4792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72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5000">
              <a:srgbClr val="FFFF00"/>
            </a:gs>
            <a:gs pos="49000">
              <a:schemeClr val="accent4"/>
            </a:gs>
            <a:gs pos="75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Symbol zastępczy zawartości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755" y="0"/>
            <a:ext cx="7156245" cy="5360276"/>
          </a:xfrm>
          <a:prstGeom prst="rect">
            <a:avLst/>
          </a:prstGeom>
        </p:spPr>
      </p:pic>
      <p:pic>
        <p:nvPicPr>
          <p:cNvPr id="8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60276" cy="5360276"/>
          </a:xfrm>
        </p:spPr>
      </p:pic>
    </p:spTree>
    <p:extLst>
      <p:ext uri="{BB962C8B-B14F-4D97-AF65-F5344CB8AC3E}">
        <p14:creationId xmlns:p14="http://schemas.microsoft.com/office/powerpoint/2010/main" val="143978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07519" y="1"/>
            <a:ext cx="3284481" cy="6858000"/>
          </a:xfrm>
          <a:gradFill>
            <a:gsLst>
              <a:gs pos="67000">
                <a:srgbClr val="FFA100"/>
              </a:gs>
              <a:gs pos="18000">
                <a:srgbClr val="FFC000"/>
              </a:gs>
              <a:gs pos="53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txBody>
          <a:bodyPr>
            <a:normAutofit/>
          </a:bodyPr>
          <a:lstStyle/>
          <a:p>
            <a:r>
              <a:rPr lang="pl-PL" b="1" dirty="0"/>
              <a:t/>
            </a:r>
            <a:br>
              <a:rPr lang="pl-PL" b="1" dirty="0"/>
            </a:br>
            <a:r>
              <a:rPr lang="pl-PL" b="1" dirty="0" smtClean="0"/>
              <a:t> </a:t>
            </a:r>
            <a:r>
              <a:rPr lang="pl-PL" sz="3600" b="1" dirty="0"/>
              <a:t>P</a:t>
            </a:r>
            <a:r>
              <a:rPr lang="pl-PL" sz="3600" b="1" dirty="0" smtClean="0"/>
              <a:t>rzedszkole obecnie zatrudnia 7 nauczycieli i ma pod opieką ok. 100 dzieci i młodzieży. </a:t>
            </a:r>
            <a:r>
              <a:rPr lang="pl-PL" sz="3600" b="1" dirty="0"/>
              <a:t>D</a:t>
            </a:r>
            <a:r>
              <a:rPr lang="pl-PL" sz="3600" b="1" dirty="0" smtClean="0"/>
              <a:t>zieci poniżej 5 roku życia w Ghanie, nie są objęte obowiązkiem szkolnym</a:t>
            </a:r>
            <a:r>
              <a:rPr lang="pl-PL" b="1" dirty="0"/>
              <a:t>.</a:t>
            </a:r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7365" y="-13835"/>
            <a:ext cx="10294884" cy="6871835"/>
          </a:xfrm>
          <a:prstGeom prst="rect">
            <a:avLst/>
          </a:prstGeom>
        </p:spPr>
      </p:pic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838200" y="1825625"/>
            <a:ext cx="7076090" cy="4275630"/>
          </a:xfr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8963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475076" y="25785"/>
            <a:ext cx="2932386" cy="6832215"/>
          </a:xfrm>
          <a:gradFill>
            <a:gsLst>
              <a:gs pos="24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9000">
                <a:srgbClr val="FF0000"/>
              </a:gs>
            </a:gsLst>
            <a:lin ang="2700000" scaled="1"/>
          </a:gradFill>
        </p:spPr>
        <p:txBody>
          <a:bodyPr>
            <a:normAutofit/>
          </a:bodyPr>
          <a:lstStyle/>
          <a:p>
            <a:r>
              <a:rPr lang="pl-PL" dirty="0" smtClean="0"/>
              <a:t>Przedszkole ma dwie grupy:</a:t>
            </a:r>
            <a:br>
              <a:rPr lang="pl-PL" dirty="0" smtClean="0"/>
            </a:br>
            <a:r>
              <a:rPr lang="pl-PL" dirty="0" smtClean="0"/>
              <a:t>1 w wieku 2-3 lata</a:t>
            </a:r>
            <a:br>
              <a:rPr lang="pl-PL" dirty="0" smtClean="0"/>
            </a:br>
            <a:r>
              <a:rPr lang="pl-PL" dirty="0" smtClean="0"/>
              <a:t>i  2  w wieku 4-5 lat.</a:t>
            </a:r>
            <a:br>
              <a:rPr lang="pl-PL" dirty="0" smtClean="0"/>
            </a:b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6745" y="0"/>
            <a:ext cx="10231821" cy="6832215"/>
          </a:xfrm>
        </p:spPr>
      </p:pic>
    </p:spTree>
    <p:extLst>
      <p:ext uri="{BB962C8B-B14F-4D97-AF65-F5344CB8AC3E}">
        <p14:creationId xmlns:p14="http://schemas.microsoft.com/office/powerpoint/2010/main" val="42324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738486" y="0"/>
            <a:ext cx="4453514" cy="6857999"/>
          </a:xfrm>
          <a:gradFill>
            <a:gsLst>
              <a:gs pos="24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89000">
                <a:srgbClr val="FF00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Budynek wyposażony jest w dwa pomieszczenia do zajęć i zadaszone patio do leżakowania dla najmłodszych. Przedszkole stało się przestrzenią do dziecięcej aktywności, rozwoju i zabaw.</a:t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1948" y="-1"/>
            <a:ext cx="10270434" cy="6857999"/>
          </a:xfrm>
        </p:spPr>
      </p:pic>
    </p:spTree>
    <p:extLst>
      <p:ext uri="{BB962C8B-B14F-4D97-AF65-F5344CB8AC3E}">
        <p14:creationId xmlns:p14="http://schemas.microsoft.com/office/powerpoint/2010/main" val="174440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gradFill>
            <a:gsLst>
              <a:gs pos="21000">
                <a:srgbClr val="FFC000"/>
              </a:gs>
              <a:gs pos="100000">
                <a:schemeClr val="accent1">
                  <a:lumMod val="45000"/>
                  <a:lumOff val="55000"/>
                </a:schemeClr>
              </a:gs>
              <a:gs pos="54000">
                <a:srgbClr val="FF0000"/>
              </a:gs>
              <a:gs pos="35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txBody>
          <a:bodyPr>
            <a:normAutofit/>
          </a:bodyPr>
          <a:lstStyle/>
          <a:p>
            <a:r>
              <a:rPr lang="pl-PL" sz="3200" u="sng" dirty="0"/>
              <a:t>M</a:t>
            </a:r>
            <a:r>
              <a:rPr lang="pl-PL" sz="3200" u="sng" dirty="0" smtClean="0"/>
              <a:t>iesięcznie</a:t>
            </a:r>
            <a:r>
              <a:rPr lang="pl-PL" sz="3200" dirty="0" smtClean="0"/>
              <a:t> utrzymanie </a:t>
            </a:r>
            <a:r>
              <a:rPr lang="pl-PL" sz="3200" u="sng" dirty="0" smtClean="0"/>
              <a:t>przedszkola </a:t>
            </a:r>
            <a:r>
              <a:rPr lang="pl-PL" sz="3200" dirty="0" smtClean="0"/>
              <a:t>kosztuje </a:t>
            </a:r>
            <a:r>
              <a:rPr lang="pl-PL" sz="3600" u="sng" dirty="0" smtClean="0"/>
              <a:t>2000-2300 PLN </a:t>
            </a:r>
          </a:p>
          <a:p>
            <a:r>
              <a:rPr lang="pl-PL" sz="3200" dirty="0"/>
              <a:t>K</a:t>
            </a:r>
            <a:r>
              <a:rPr lang="pl-PL" sz="3200" dirty="0" smtClean="0"/>
              <a:t>obiety płacą  </a:t>
            </a:r>
            <a:r>
              <a:rPr lang="pl-PL" sz="3600" u="sng" dirty="0" smtClean="0"/>
              <a:t>1,50 PLN tygodniowo</a:t>
            </a:r>
            <a:r>
              <a:rPr lang="pl-PL" sz="3200" u="sng" dirty="0" smtClean="0"/>
              <a:t>,</a:t>
            </a:r>
            <a:r>
              <a:rPr lang="pl-PL" sz="3200" dirty="0" smtClean="0"/>
              <a:t> czyli </a:t>
            </a:r>
            <a:r>
              <a:rPr lang="pl-PL" sz="3600" u="sng" dirty="0" smtClean="0"/>
              <a:t>6 PLN miesięcznie </a:t>
            </a:r>
            <a:r>
              <a:rPr lang="pl-PL" sz="3200" dirty="0" smtClean="0"/>
              <a:t>za dziecko w przedszkolu </a:t>
            </a:r>
          </a:p>
          <a:p>
            <a:r>
              <a:rPr lang="pl-PL" sz="3200" dirty="0"/>
              <a:t>J</a:t>
            </a:r>
            <a:r>
              <a:rPr lang="pl-PL" sz="3200" dirty="0" smtClean="0"/>
              <a:t>eśli </a:t>
            </a:r>
            <a:r>
              <a:rPr lang="pl-PL" sz="3200" u="sng" dirty="0" smtClean="0"/>
              <a:t>przyjmowane </a:t>
            </a:r>
            <a:r>
              <a:rPr lang="pl-PL" sz="3200" dirty="0" smtClean="0"/>
              <a:t>jest nowe dziecko do przedszkola, rodzice płacą tzw. składkowe </a:t>
            </a:r>
            <a:r>
              <a:rPr lang="pl-PL" sz="3600" u="sng" dirty="0" smtClean="0"/>
              <a:t>7 PLN </a:t>
            </a:r>
            <a:r>
              <a:rPr lang="pl-PL" sz="3200" dirty="0" smtClean="0"/>
              <a:t>(plus rolkę papieru toaletowe  i </a:t>
            </a:r>
            <a:r>
              <a:rPr lang="pl-PL" sz="3200" dirty="0" err="1" smtClean="0"/>
              <a:t>detol</a:t>
            </a:r>
            <a:r>
              <a:rPr lang="pl-PL" sz="3200" dirty="0" smtClean="0"/>
              <a:t> - środek czystości)</a:t>
            </a:r>
          </a:p>
          <a:p>
            <a:r>
              <a:rPr lang="pl-PL" sz="3200" dirty="0"/>
              <a:t>P</a:t>
            </a:r>
            <a:r>
              <a:rPr lang="pl-PL" sz="3200" dirty="0" smtClean="0"/>
              <a:t>rzedszkole posiada kuchnię, która wydaje dziennie ok </a:t>
            </a:r>
            <a:r>
              <a:rPr lang="pl-PL" sz="3200" u="sng" dirty="0" smtClean="0"/>
              <a:t>60-65 posiłków</a:t>
            </a:r>
            <a:r>
              <a:rPr lang="pl-PL" sz="3200" dirty="0" smtClean="0"/>
              <a:t>. Całe czesne tzn. </a:t>
            </a:r>
            <a:r>
              <a:rPr lang="pl-PL" sz="3600" u="sng" dirty="0" smtClean="0"/>
              <a:t>1,5 PLN przeznaczone jest na tygodniowy posiłek </a:t>
            </a:r>
            <a:r>
              <a:rPr lang="pl-PL" sz="3200" dirty="0" smtClean="0"/>
              <a:t>za te kwoty kupowane są głównie lokalne warzywa i owoce każdego piątku. </a:t>
            </a:r>
          </a:p>
          <a:p>
            <a:r>
              <a:rPr lang="pl-PL" sz="3200" dirty="0" smtClean="0"/>
              <a:t>Dodatkowo co miesiąc kupowana jest  sakwa ryżu ok. 25 kg, baniak oleju 25 l i karton przecieru pomidorowego, czasem ryby w puszce, dodatkowo raz w tygodniu jaja.</a:t>
            </a:r>
          </a:p>
          <a:p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4150892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20000">
        <p:fade/>
      </p:transition>
    </mc:Choice>
    <mc:Fallback>
      <p:transition spd="med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1"/>
            <a:ext cx="5517932" cy="5103675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 descr="http://d.polskatimes.pl/k/r/1/08/cc/53463aad62a15_p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34" y="0"/>
            <a:ext cx="9032566" cy="691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ostokąt 3"/>
          <p:cNvSpPr/>
          <p:nvPr/>
        </p:nvSpPr>
        <p:spPr>
          <a:xfrm>
            <a:off x="0" y="4605063"/>
            <a:ext cx="3159435" cy="2308324"/>
          </a:xfrm>
          <a:prstGeom prst="rect">
            <a:avLst/>
          </a:prstGeom>
          <a:gradFill>
            <a:gsLst>
              <a:gs pos="0">
                <a:srgbClr val="FFC0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r>
              <a:rPr lang="pl-PL" sz="3600" u="sng" dirty="0" smtClean="0"/>
              <a:t>6zł PLN </a:t>
            </a:r>
            <a:r>
              <a:rPr lang="pl-PL" sz="3600" u="sng" dirty="0"/>
              <a:t>miesięcznie </a:t>
            </a:r>
            <a:r>
              <a:rPr lang="pl-PL" sz="3600" u="sng" dirty="0" smtClean="0"/>
              <a:t>kosztuje mój posiłek</a:t>
            </a: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281432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chemeClr val="bg2">
                <a:lumMod val="7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57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68533" cy="4851400"/>
          </a:xfrm>
        </p:spPr>
      </p:pic>
      <p:pic>
        <p:nvPicPr>
          <p:cNvPr id="5" name="Symbol zastępczy zawartości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432" y="0"/>
            <a:ext cx="6468533" cy="485140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1143000" y="4851400"/>
            <a:ext cx="90487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200" b="1" dirty="0"/>
              <a:t>Zajęcia obywają się od 8-14, z przerwą na drzemkę między 12.40-13.30. 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126090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4000">
              <a:srgbClr val="FFFF00"/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639614"/>
            <a:ext cx="8040414" cy="5218386"/>
          </a:xfrm>
          <a:effectLst>
            <a:glow rad="127000">
              <a:schemeClr val="accent3">
                <a:lumMod val="20000"/>
                <a:lumOff val="80000"/>
              </a:schemeClr>
            </a:glow>
          </a:effectLst>
          <a:scene3d>
            <a:camera prst="orthographicFront"/>
            <a:lightRig rig="threePt" dir="t"/>
          </a:scene3d>
          <a:sp3d>
            <a:bevelB prst="angle"/>
          </a:sp3d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78828" y="680435"/>
            <a:ext cx="12270827" cy="959179"/>
          </a:xfrm>
        </p:spPr>
        <p:txBody>
          <a:bodyPr>
            <a:noAutofit/>
          </a:bodyPr>
          <a:lstStyle/>
          <a:p>
            <a:r>
              <a:rPr lang="pl-PL" sz="3200" b="1" dirty="0" smtClean="0"/>
              <a:t>Zazwyczaj rano są to zajęcia dydaktyczne do g.10, później czas na zabawę, zajęcia artystyczne. Każdego piątku odbywa się dzień sportowy.</a:t>
            </a:r>
            <a:br>
              <a:rPr lang="pl-PL" sz="3200" b="1" dirty="0" smtClean="0"/>
            </a:br>
            <a:r>
              <a:rPr lang="pl-PL" sz="3200" b="1" dirty="0" smtClean="0"/>
              <a:t> Dla młodszej grupy zazwyczaj ten czas jest zmodyfikowany -  mają więcej piosenek,</a:t>
            </a:r>
            <a:br>
              <a:rPr lang="pl-PL" sz="3200" b="1" dirty="0" smtClean="0"/>
            </a:br>
            <a:r>
              <a:rPr lang="pl-PL" sz="3200" b="1" dirty="0" smtClean="0"/>
              <a:t>zabaw.</a:t>
            </a:r>
            <a:endParaRPr lang="pl-PL" sz="3200" b="1" dirty="0"/>
          </a:p>
        </p:txBody>
      </p:sp>
    </p:spTree>
    <p:extLst>
      <p:ext uri="{BB962C8B-B14F-4D97-AF65-F5344CB8AC3E}">
        <p14:creationId xmlns:p14="http://schemas.microsoft.com/office/powerpoint/2010/main" val="217219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  <a:gradFill>
            <a:gsLst>
              <a:gs pos="40000">
                <a:srgbClr val="FFC000"/>
              </a:gs>
              <a:gs pos="100000">
                <a:schemeClr val="accent1">
                  <a:lumMod val="45000"/>
                  <a:lumOff val="55000"/>
                </a:schemeClr>
              </a:gs>
              <a:gs pos="62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txBody>
          <a:bodyPr>
            <a:noAutofit/>
          </a:bodyPr>
          <a:lstStyle/>
          <a:p>
            <a:pPr algn="ctr"/>
            <a:r>
              <a:rPr lang="pl-PL" sz="3600" b="1" dirty="0"/>
              <a:t>Monika Kaczmarzyk </a:t>
            </a:r>
            <a:endParaRPr lang="pl-PL" sz="3600" dirty="0"/>
          </a:p>
          <a:p>
            <a:r>
              <a:rPr lang="pl-PL" sz="4000" dirty="0"/>
              <a:t>Od 2013 Monika dzieli swoje życie między Polskę i Ghanę. </a:t>
            </a:r>
            <a:endParaRPr lang="pl-PL" sz="4000" dirty="0" smtClean="0"/>
          </a:p>
          <a:p>
            <a:r>
              <a:rPr lang="pl-PL" sz="4000" dirty="0" smtClean="0"/>
              <a:t>Od </a:t>
            </a:r>
            <a:r>
              <a:rPr lang="pl-PL" sz="4000" dirty="0"/>
              <a:t>sierpnia 2014 dzięki projektowi rządowemu współfinansowanemu przez Ministerstwo Spraw Zagranicznych i współpracy z Caritas </a:t>
            </a:r>
            <a:r>
              <a:rPr lang="pl-PL" sz="4000" dirty="0" smtClean="0"/>
              <a:t>Polska, </a:t>
            </a:r>
            <a:r>
              <a:rPr lang="pl-PL" sz="4000" dirty="0"/>
              <a:t>wolontariuszka ma możliwość kontynuować swoją pracę w Ghanie. </a:t>
            </a:r>
            <a:endParaRPr lang="pl-PL" sz="4000" dirty="0" smtClean="0"/>
          </a:p>
          <a:p>
            <a:r>
              <a:rPr lang="pl-PL" sz="4000" dirty="0" smtClean="0"/>
              <a:t>Na </a:t>
            </a:r>
            <a:r>
              <a:rPr lang="pl-PL" sz="4000" dirty="0"/>
              <a:t>co dzień pracuje jako nauczyciel i terapeuta wśród młodzieży i dzieci w </a:t>
            </a:r>
            <a:r>
              <a:rPr lang="pl-PL" sz="4000" dirty="0" smtClean="0"/>
              <a:t>przedszkolu, </a:t>
            </a:r>
            <a:r>
              <a:rPr lang="pl-PL" sz="4000" dirty="0"/>
              <a:t>prowadzi program profilaktyczny wśród kobiet oraz warsztaty dla nauczycieli. </a:t>
            </a:r>
            <a:endParaRPr lang="pl-PL" sz="4000" dirty="0" smtClean="0"/>
          </a:p>
          <a:p>
            <a:pPr marL="0" indent="0">
              <a:buNone/>
            </a:pP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112033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4000">
        <p:fade/>
      </p:transition>
    </mc:Choice>
    <mc:Fallback xmlns="">
      <p:transition spd="med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0">
              <a:srgbClr val="FFFF00"/>
            </a:gs>
            <a:gs pos="100000">
              <a:srgbClr val="DEE3D4"/>
            </a:gs>
            <a:gs pos="12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20931" y="365125"/>
            <a:ext cx="4876801" cy="2141537"/>
          </a:xfrm>
        </p:spPr>
        <p:txBody>
          <a:bodyPr>
            <a:noAutofit/>
          </a:bodyPr>
          <a:lstStyle/>
          <a:p>
            <a:r>
              <a:rPr lang="pl-PL" sz="6600" b="1" dirty="0" smtClean="0">
                <a:latin typeface="Chiller" panose="04020404031007020602" pitchFamily="82" charset="0"/>
              </a:rPr>
              <a:t>25.11.2015</a:t>
            </a:r>
            <a:br>
              <a:rPr lang="pl-PL" sz="6600" b="1" dirty="0" smtClean="0">
                <a:latin typeface="Chiller" panose="04020404031007020602" pitchFamily="82" charset="0"/>
              </a:rPr>
            </a:br>
            <a:r>
              <a:rPr lang="pl-PL" sz="6600" b="1" dirty="0" smtClean="0">
                <a:latin typeface="Chiller" panose="04020404031007020602" pitchFamily="82" charset="0"/>
              </a:rPr>
              <a:t>POZDRAWIAMY</a:t>
            </a:r>
            <a:endParaRPr lang="pl-PL" sz="6600" b="1" dirty="0">
              <a:latin typeface="Chiller" panose="04020404031007020602" pitchFamily="82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411311" cy="4808483"/>
          </a:xfrm>
        </p:spPr>
      </p:pic>
      <p:pic>
        <p:nvPicPr>
          <p:cNvPr id="5" name="Symbol zastępczy zawartości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311" y="2506662"/>
            <a:ext cx="582718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82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7000">
              <a:srgbClr val="FFA100"/>
            </a:gs>
            <a:gs pos="18000">
              <a:srgbClr val="FFC000"/>
            </a:gs>
            <a:gs pos="53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365774" y="1"/>
            <a:ext cx="2826226" cy="6858000"/>
          </a:xfrm>
        </p:spPr>
        <p:txBody>
          <a:bodyPr/>
          <a:lstStyle/>
          <a:p>
            <a:r>
              <a:rPr lang="pl-PL" dirty="0" smtClean="0">
                <a:latin typeface="Gigi" panose="04040504061007020D02" pitchFamily="82" charset="0"/>
              </a:rPr>
              <a:t>Nie mamy </a:t>
            </a:r>
            <a:br>
              <a:rPr lang="pl-PL" dirty="0" smtClean="0">
                <a:latin typeface="Gigi" panose="04040504061007020D02" pitchFamily="82" charset="0"/>
              </a:rPr>
            </a:br>
            <a:r>
              <a:rPr lang="pl-PL" dirty="0" smtClean="0">
                <a:latin typeface="Gigi" panose="04040504061007020D02" pitchFamily="82" charset="0"/>
              </a:rPr>
              <a:t>wiele ale jesteśmy pomysłowi</a:t>
            </a:r>
            <a:endParaRPr lang="pl-PL" dirty="0">
              <a:latin typeface="Gigi" panose="04040504061007020D02" pitchFamily="82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6332"/>
            <a:ext cx="9365775" cy="7024332"/>
          </a:xfrm>
        </p:spPr>
      </p:pic>
    </p:spTree>
    <p:extLst>
      <p:ext uri="{BB962C8B-B14F-4D97-AF65-F5344CB8AC3E}">
        <p14:creationId xmlns:p14="http://schemas.microsoft.com/office/powerpoint/2010/main" val="401559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chemeClr val="accent6">
                <a:lumMod val="40000"/>
                <a:lumOff val="60000"/>
              </a:schemeClr>
            </a:gs>
            <a:gs pos="24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890001" y="1"/>
            <a:ext cx="3302000" cy="6858000"/>
          </a:xfrm>
        </p:spPr>
        <p:txBody>
          <a:bodyPr/>
          <a:lstStyle/>
          <a:p>
            <a:r>
              <a:rPr lang="pl-PL" b="1" dirty="0" smtClean="0"/>
              <a:t>Monika</a:t>
            </a:r>
            <a:br>
              <a:rPr lang="pl-PL" b="1" dirty="0" smtClean="0"/>
            </a:br>
            <a:r>
              <a:rPr lang="pl-PL" b="1" dirty="0" smtClean="0"/>
              <a:t>Kaczmarzyk absolwentka </a:t>
            </a:r>
            <a:br>
              <a:rPr lang="pl-PL" b="1" dirty="0" smtClean="0"/>
            </a:br>
            <a:r>
              <a:rPr lang="pl-PL" b="1" dirty="0" smtClean="0"/>
              <a:t>I LO w</a:t>
            </a:r>
            <a:br>
              <a:rPr lang="pl-PL" b="1" dirty="0" smtClean="0"/>
            </a:br>
            <a:r>
              <a:rPr lang="pl-PL" b="1" dirty="0" smtClean="0"/>
              <a:t>Częstochowie</a:t>
            </a:r>
            <a:endParaRPr lang="pl-PL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3396" y="0"/>
            <a:ext cx="10853397" cy="6858000"/>
          </a:xfrm>
        </p:spPr>
      </p:pic>
    </p:spTree>
    <p:extLst>
      <p:ext uri="{BB962C8B-B14F-4D97-AF65-F5344CB8AC3E}">
        <p14:creationId xmlns:p14="http://schemas.microsoft.com/office/powerpoint/2010/main" val="311675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  <a:gradFill>
            <a:gsLst>
              <a:gs pos="63000">
                <a:schemeClr val="accent1">
                  <a:lumMod val="20000"/>
                  <a:lumOff val="80000"/>
                </a:schemeClr>
              </a:gs>
              <a:gs pos="37000">
                <a:schemeClr val="accent1">
                  <a:lumMod val="45000"/>
                  <a:lumOff val="55000"/>
                </a:schemeClr>
              </a:gs>
              <a:gs pos="85000">
                <a:srgbClr val="FF0000"/>
              </a:gs>
              <a:gs pos="28000">
                <a:schemeClr val="accent4">
                  <a:lumMod val="20000"/>
                  <a:lumOff val="80000"/>
                </a:schemeClr>
              </a:gs>
            </a:gsLst>
            <a:lin ang="2700000" scaled="1"/>
          </a:gradFill>
        </p:spPr>
        <p:txBody>
          <a:bodyPr>
            <a:normAutofit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 smtClean="0"/>
              <a:t>Plany co do miejsca, </a:t>
            </a:r>
            <a:br>
              <a:rPr lang="pl-PL" dirty="0" smtClean="0"/>
            </a:br>
            <a:r>
              <a:rPr lang="pl-PL" dirty="0" smtClean="0"/>
              <a:t>jest ich sporo. Nie tylko te o </a:t>
            </a:r>
            <a:br>
              <a:rPr lang="pl-PL" dirty="0" smtClean="0"/>
            </a:br>
            <a:r>
              <a:rPr lang="pl-PL" dirty="0" smtClean="0"/>
              <a:t>rozbudowie i nowych </a:t>
            </a:r>
            <a:br>
              <a:rPr lang="pl-PL" dirty="0" smtClean="0"/>
            </a:br>
            <a:r>
              <a:rPr lang="pl-PL" dirty="0" smtClean="0"/>
              <a:t>twórczych miejscach dla </a:t>
            </a:r>
            <a:br>
              <a:rPr lang="pl-PL" dirty="0" smtClean="0"/>
            </a:br>
            <a:r>
              <a:rPr lang="pl-PL" dirty="0" smtClean="0"/>
              <a:t>właściwego rozwoju dzieci, ale też </a:t>
            </a:r>
            <a:br>
              <a:rPr lang="pl-PL" dirty="0" smtClean="0"/>
            </a:br>
            <a:r>
              <a:rPr lang="pl-PL" dirty="0" smtClean="0"/>
              <a:t>inwestycja w kadrę nauczycielską</a:t>
            </a:r>
            <a:br>
              <a:rPr lang="pl-PL" dirty="0" smtClean="0"/>
            </a:br>
            <a:r>
              <a:rPr lang="pl-PL" dirty="0" smtClean="0"/>
              <a:t> oraz warsztaty dla dzieci i młodzieży.  </a:t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302" y="0"/>
            <a:ext cx="5882498" cy="3294199"/>
          </a:xfrm>
        </p:spPr>
      </p:pic>
    </p:spTree>
    <p:extLst>
      <p:ext uri="{BB962C8B-B14F-4D97-AF65-F5344CB8AC3E}">
        <p14:creationId xmlns:p14="http://schemas.microsoft.com/office/powerpoint/2010/main" val="399167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rgbClr val="FFA100"/>
            </a:gs>
            <a:gs pos="3000">
              <a:srgbClr val="FFC000"/>
            </a:gs>
            <a:gs pos="100000">
              <a:schemeClr val="accent1">
                <a:lumMod val="45000"/>
                <a:lumOff val="55000"/>
              </a:schemeClr>
            </a:gs>
            <a:gs pos="89000">
              <a:srgbClr val="FF0000"/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939800"/>
            <a:ext cx="12192000" cy="1428805"/>
          </a:xfrm>
          <a:gradFill>
            <a:gsLst>
              <a:gs pos="16846">
                <a:srgbClr val="FFA100"/>
              </a:gs>
              <a:gs pos="3000">
                <a:srgbClr val="FFC000"/>
              </a:gs>
              <a:gs pos="100000">
                <a:schemeClr val="accent1">
                  <a:lumMod val="45000"/>
                  <a:lumOff val="55000"/>
                </a:schemeClr>
              </a:gs>
              <a:gs pos="89000">
                <a:srgbClr val="FF00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txBody>
          <a:bodyPr>
            <a:normAutofit fontScale="90000"/>
          </a:bodyPr>
          <a:lstStyle/>
          <a:p>
            <a:pPr algn="ctr"/>
            <a:r>
              <a:rPr lang="pl-PL" sz="3100" b="1" dirty="0" smtClean="0"/>
              <a:t/>
            </a:r>
            <a:br>
              <a:rPr lang="pl-PL" sz="3100" b="1" dirty="0" smtClean="0"/>
            </a:br>
            <a:r>
              <a:rPr lang="pl-PL" sz="3100" b="1" dirty="0"/>
              <a:t/>
            </a:r>
            <a:br>
              <a:rPr lang="pl-PL" sz="3100" b="1" dirty="0"/>
            </a:br>
            <a:r>
              <a:rPr lang="pl-PL" sz="3100" b="1" dirty="0" smtClean="0"/>
              <a:t/>
            </a:r>
            <a:br>
              <a:rPr lang="pl-PL" sz="3100" b="1" dirty="0" smtClean="0"/>
            </a:br>
            <a:r>
              <a:rPr lang="pl-PL" sz="3100" b="1" dirty="0"/>
              <a:t/>
            </a:r>
            <a:br>
              <a:rPr lang="pl-PL" sz="3100" b="1" dirty="0"/>
            </a:br>
            <a:r>
              <a:rPr lang="pl-PL" sz="3100" b="1" dirty="0" smtClean="0"/>
              <a:t/>
            </a:r>
            <a:br>
              <a:rPr lang="pl-PL" sz="3100" b="1" dirty="0" smtClean="0"/>
            </a:br>
            <a:r>
              <a:rPr lang="pl-PL" sz="3600" b="1" dirty="0" smtClean="0"/>
              <a:t>Chcesz </a:t>
            </a:r>
            <a:r>
              <a:rPr lang="pl-PL" sz="3600" b="1" dirty="0"/>
              <a:t>pomóc?</a:t>
            </a:r>
            <a:r>
              <a:rPr lang="pl-PL" sz="3600" dirty="0"/>
              <a:t/>
            </a:r>
            <a:br>
              <a:rPr lang="pl-PL" sz="3600" dirty="0"/>
            </a:br>
            <a:r>
              <a:rPr lang="pl-PL" sz="3600" dirty="0"/>
              <a:t/>
            </a:r>
            <a:br>
              <a:rPr lang="pl-PL" sz="3600" dirty="0"/>
            </a:br>
            <a:r>
              <a:rPr lang="pl-PL" sz="3100" b="1" dirty="0"/>
              <a:t>Wystarczą niewielkie wpłaty: Instytut Afrykański, ul. Kilińskiego 177, 90-353 Łódź; Numer konta: 33 1020 3378 0000 1102 0172 9474; Tytuł: Ghana / Pomaluj świat dzieci w Ghanie</a:t>
            </a:r>
            <a:br>
              <a:rPr lang="pl-PL" sz="3100" b="1" dirty="0"/>
            </a:br>
            <a:r>
              <a:rPr lang="pl-PL" sz="3100" b="1" dirty="0"/>
              <a:t/>
            </a:r>
            <a:br>
              <a:rPr lang="pl-PL" sz="3100" b="1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393" y="2368605"/>
            <a:ext cx="8016776" cy="4489395"/>
          </a:xfrm>
        </p:spPr>
      </p:pic>
    </p:spTree>
    <p:extLst>
      <p:ext uri="{BB962C8B-B14F-4D97-AF65-F5344CB8AC3E}">
        <p14:creationId xmlns:p14="http://schemas.microsoft.com/office/powerpoint/2010/main" val="305613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7000">
              <a:srgbClr val="FFA100"/>
            </a:gs>
            <a:gs pos="18000">
              <a:srgbClr val="FFC000"/>
            </a:gs>
            <a:gs pos="53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43" y="-384286"/>
            <a:ext cx="10745514" cy="8059136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8800" dirty="0" smtClean="0">
                <a:latin typeface="Informal Roman" panose="030604020304060B0204" pitchFamily="66" charset="0"/>
              </a:rPr>
              <a:t>CZEŚĆ </a:t>
            </a:r>
            <a:endParaRPr lang="pl-PL" sz="8800" dirty="0">
              <a:latin typeface="Informal Roman" panose="030604020304060B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48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ymbol zastępczy zawartości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51338" y="-1241559"/>
            <a:ext cx="4351338" cy="4351338"/>
          </a:xfrm>
          <a:prstGeom prst="rect">
            <a:avLst/>
          </a:prstGeom>
        </p:spPr>
      </p:pic>
      <p:pic>
        <p:nvPicPr>
          <p:cNvPr id="7" name="Symbol zastępczy zawartości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2703245"/>
            <a:ext cx="4351338" cy="4351338"/>
          </a:xfrm>
          <a:prstGeom prst="rect">
            <a:avLst/>
          </a:prstGeom>
        </p:spPr>
      </p:pic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527007" y="2578093"/>
            <a:ext cx="5725886" cy="4276742"/>
          </a:xfrm>
        </p:spPr>
      </p:pic>
      <p:pic>
        <p:nvPicPr>
          <p:cNvPr id="5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4351338" cy="4351338"/>
          </a:xfrm>
        </p:spPr>
      </p:pic>
      <p:pic>
        <p:nvPicPr>
          <p:cNvPr id="6" name="Symbol zastępczy zawartości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7" y="0"/>
            <a:ext cx="4351338" cy="4351338"/>
          </a:xfrm>
          <a:prstGeom prst="rect">
            <a:avLst/>
          </a:prstGeom>
        </p:spPr>
      </p:pic>
      <p:pic>
        <p:nvPicPr>
          <p:cNvPr id="9" name="Symbol zastępczy zawartości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015" y="0"/>
            <a:ext cx="4039985" cy="301752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19384" y="3112943"/>
            <a:ext cx="2177175" cy="3745057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37000">
                <a:schemeClr val="bg1">
                  <a:lumMod val="75000"/>
                </a:schemeClr>
              </a:gs>
              <a:gs pos="63000">
                <a:schemeClr val="tx1">
                  <a:lumMod val="50000"/>
                  <a:lumOff val="50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0000"/>
          </a:bodyPr>
          <a:lstStyle/>
          <a:p>
            <a:r>
              <a:rPr lang="pl-PL" sz="3600" dirty="0" smtClean="0">
                <a:latin typeface="+mn-lt"/>
              </a:rPr>
              <a:t>Spotkanie</a:t>
            </a:r>
            <a:br>
              <a:rPr lang="pl-PL" sz="3600" dirty="0" smtClean="0">
                <a:latin typeface="+mn-lt"/>
              </a:rPr>
            </a:br>
            <a:r>
              <a:rPr lang="pl-PL" sz="3600" dirty="0" smtClean="0">
                <a:latin typeface="+mn-lt"/>
              </a:rPr>
              <a:t>III d </a:t>
            </a:r>
            <a:br>
              <a:rPr lang="pl-PL" sz="3600" dirty="0" smtClean="0">
                <a:latin typeface="+mn-lt"/>
              </a:rPr>
            </a:br>
            <a:r>
              <a:rPr lang="pl-PL" sz="3600" dirty="0" smtClean="0">
                <a:latin typeface="+mn-lt"/>
              </a:rPr>
              <a:t>10 lat po maturze </a:t>
            </a:r>
            <a:br>
              <a:rPr lang="pl-PL" sz="3600" dirty="0" smtClean="0">
                <a:latin typeface="+mn-lt"/>
              </a:rPr>
            </a:br>
            <a:r>
              <a:rPr lang="pl-PL" sz="3600" dirty="0" err="1" smtClean="0">
                <a:latin typeface="+mn-lt"/>
              </a:rPr>
              <a:t>wych</a:t>
            </a:r>
            <a:r>
              <a:rPr lang="pl-PL" sz="3600" dirty="0" smtClean="0">
                <a:latin typeface="+mn-lt"/>
              </a:rPr>
              <a:t>. Monika Lichańska-Walas</a:t>
            </a:r>
            <a:endParaRPr lang="pl-PL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9132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74000">
              <a:schemeClr val="accent4">
                <a:lumMod val="45000"/>
                <a:lumOff val="55000"/>
              </a:schemeClr>
            </a:gs>
            <a:gs pos="30000">
              <a:schemeClr val="accent4">
                <a:lumMod val="45000"/>
                <a:lumOff val="55000"/>
              </a:schemeClr>
            </a:gs>
            <a:gs pos="100000">
              <a:schemeClr val="accent2"/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4028757"/>
          </a:xfrm>
        </p:spPr>
        <p:txBody>
          <a:bodyPr>
            <a:normAutofit fontScale="90000"/>
          </a:bodyPr>
          <a:lstStyle/>
          <a:p>
            <a:pPr lvl="0"/>
            <a:r>
              <a:rPr lang="pl-PL" sz="8000" dirty="0" smtClean="0">
                <a:solidFill>
                  <a:srgbClr val="FFC000"/>
                </a:solidFill>
              </a:rPr>
              <a:t/>
            </a:r>
            <a:br>
              <a:rPr lang="pl-PL" sz="8000" dirty="0" smtClean="0">
                <a:solidFill>
                  <a:srgbClr val="FFC000"/>
                </a:solidFill>
              </a:rPr>
            </a:br>
            <a:r>
              <a:rPr lang="pl-PL" sz="8000" dirty="0">
                <a:solidFill>
                  <a:srgbClr val="FFC000"/>
                </a:solidFill>
              </a:rPr>
              <a:t/>
            </a:r>
            <a:br>
              <a:rPr lang="pl-PL" sz="8000" dirty="0">
                <a:solidFill>
                  <a:srgbClr val="FFC000"/>
                </a:solidFill>
              </a:rPr>
            </a:br>
            <a:r>
              <a:rPr lang="pl-PL" sz="8000" dirty="0" smtClean="0">
                <a:solidFill>
                  <a:srgbClr val="FFC000"/>
                </a:solidFill>
              </a:rPr>
              <a:t/>
            </a:r>
            <a:br>
              <a:rPr lang="pl-PL" sz="8000" dirty="0" smtClean="0">
                <a:solidFill>
                  <a:srgbClr val="FFC000"/>
                </a:solidFill>
              </a:rPr>
            </a:br>
            <a:r>
              <a:rPr lang="pl-PL" sz="9800" b="1" dirty="0" smtClean="0">
                <a:solidFill>
                  <a:srgbClr val="FF0000"/>
                </a:solidFill>
              </a:rPr>
              <a:t>Pomysł </a:t>
            </a:r>
            <a:r>
              <a:rPr lang="pl-PL" sz="9800" b="1" dirty="0">
                <a:solidFill>
                  <a:srgbClr val="FF0000"/>
                </a:solidFill>
              </a:rPr>
              <a:t>na pomoc dzieciom w </a:t>
            </a:r>
            <a:r>
              <a:rPr lang="pl-PL" sz="9800" b="1" dirty="0" err="1" smtClean="0">
                <a:solidFill>
                  <a:srgbClr val="FF0000"/>
                </a:solidFill>
              </a:rPr>
              <a:t>Duadze</a:t>
            </a:r>
            <a:r>
              <a:rPr lang="pl-PL" dirty="0">
                <a:solidFill>
                  <a:srgbClr val="FF0000"/>
                </a:solidFill>
              </a:rPr>
              <a:t/>
            </a:r>
            <a:br>
              <a:rPr lang="pl-PL" dirty="0">
                <a:solidFill>
                  <a:srgbClr val="FF0000"/>
                </a:solidFill>
              </a:rPr>
            </a:br>
            <a:endParaRPr lang="pl-P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410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74000">
              <a:schemeClr val="accent4">
                <a:lumMod val="45000"/>
                <a:lumOff val="55000"/>
              </a:schemeClr>
            </a:gs>
            <a:gs pos="30000">
              <a:schemeClr val="accent4">
                <a:lumMod val="45000"/>
                <a:lumOff val="55000"/>
              </a:schemeClr>
            </a:gs>
            <a:gs pos="100000">
              <a:schemeClr val="accent2"/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b="1" dirty="0">
                <a:solidFill>
                  <a:srgbClr val="FF0000"/>
                </a:solidFill>
              </a:rPr>
              <a:t>Pomysł na pomoc dzieciom w </a:t>
            </a:r>
            <a:r>
              <a:rPr lang="pl-PL" b="1" dirty="0" err="1">
                <a:solidFill>
                  <a:srgbClr val="FF0000"/>
                </a:solidFill>
              </a:rPr>
              <a:t>Duadze</a:t>
            </a:r>
            <a:r>
              <a:rPr lang="pl-PL" b="1" dirty="0">
                <a:solidFill>
                  <a:srgbClr val="FF0000"/>
                </a:solidFill>
              </a:rPr>
              <a:t>:</a:t>
            </a:r>
            <a:r>
              <a:rPr lang="pl-PL" b="1" dirty="0">
                <a:solidFill>
                  <a:srgbClr val="FFC000"/>
                </a:solidFill>
              </a:rPr>
              <a:t/>
            </a:r>
            <a:br>
              <a:rPr lang="pl-PL" b="1" dirty="0">
                <a:solidFill>
                  <a:srgbClr val="FFC000"/>
                </a:solidFill>
              </a:rPr>
            </a:br>
            <a:endParaRPr lang="pl-PL" b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81280" y="3602038"/>
            <a:ext cx="11938000" cy="3093402"/>
          </a:xfrm>
        </p:spPr>
        <p:txBody>
          <a:bodyPr/>
          <a:lstStyle/>
          <a:p>
            <a:pPr lvl="0"/>
            <a:r>
              <a:rPr lang="pl-PL" sz="4800" dirty="0"/>
              <a:t>W przedszkolu jest ok. 100 </a:t>
            </a:r>
            <a:r>
              <a:rPr lang="pl-PL" sz="4800" dirty="0" smtClean="0"/>
              <a:t>dzieci</a:t>
            </a:r>
          </a:p>
          <a:p>
            <a:pPr lvl="0"/>
            <a:endParaRPr lang="pl-PL" sz="4800" dirty="0"/>
          </a:p>
          <a:p>
            <a:pPr lvl="0"/>
            <a:r>
              <a:rPr lang="pl-PL" sz="4800" dirty="0"/>
              <a:t>W I LO jest 18 klas =  540 uczniów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98496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74000">
              <a:schemeClr val="accent4">
                <a:lumMod val="45000"/>
                <a:lumOff val="55000"/>
              </a:schemeClr>
            </a:gs>
            <a:gs pos="30000">
              <a:schemeClr val="accent4">
                <a:lumMod val="45000"/>
                <a:lumOff val="55000"/>
              </a:schemeClr>
            </a:gs>
            <a:gs pos="100000">
              <a:schemeClr val="accent2"/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b="1" dirty="0">
                <a:solidFill>
                  <a:srgbClr val="FF0000"/>
                </a:solidFill>
              </a:rPr>
              <a:t>Pomysł na pomoc dzieciom w </a:t>
            </a:r>
            <a:r>
              <a:rPr lang="pl-PL" b="1" dirty="0" err="1">
                <a:solidFill>
                  <a:srgbClr val="FF0000"/>
                </a:solidFill>
              </a:rPr>
              <a:t>Duadze</a:t>
            </a:r>
            <a:r>
              <a:rPr lang="pl-PL" b="1" dirty="0">
                <a:solidFill>
                  <a:srgbClr val="FF0000"/>
                </a:solidFill>
              </a:rPr>
              <a:t>:</a:t>
            </a:r>
            <a:r>
              <a:rPr lang="pl-PL" b="1" dirty="0">
                <a:solidFill>
                  <a:srgbClr val="FFC000"/>
                </a:solidFill>
              </a:rPr>
              <a:t/>
            </a:r>
            <a:br>
              <a:rPr lang="pl-PL" b="1" dirty="0">
                <a:solidFill>
                  <a:srgbClr val="FFC000"/>
                </a:solidFill>
              </a:rPr>
            </a:br>
            <a:endParaRPr lang="pl-PL" b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81280" y="3602038"/>
            <a:ext cx="12009120" cy="3073082"/>
          </a:xfrm>
        </p:spPr>
        <p:txBody>
          <a:bodyPr>
            <a:normAutofit/>
          </a:bodyPr>
          <a:lstStyle/>
          <a:p>
            <a:pPr lvl="0"/>
            <a:r>
              <a:rPr lang="pl-PL" sz="4800" dirty="0"/>
              <a:t>Miesięczny koszt wyżywienia jednego przedszkolaka = 6 zł PLN </a:t>
            </a:r>
            <a:endParaRPr lang="pl-PL" sz="4800" dirty="0" smtClean="0"/>
          </a:p>
          <a:p>
            <a:pPr lvl="0"/>
            <a:r>
              <a:rPr lang="pl-PL" sz="4800" dirty="0" smtClean="0"/>
              <a:t>(</a:t>
            </a:r>
            <a:r>
              <a:rPr lang="pl-PL" sz="4800" dirty="0"/>
              <a:t>600 zł/ wszystkie dzieci)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986773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74000">
              <a:schemeClr val="accent4">
                <a:lumMod val="45000"/>
                <a:lumOff val="55000"/>
              </a:schemeClr>
            </a:gs>
            <a:gs pos="30000">
              <a:schemeClr val="accent4">
                <a:lumMod val="45000"/>
                <a:lumOff val="55000"/>
              </a:schemeClr>
            </a:gs>
            <a:gs pos="100000">
              <a:schemeClr val="accent2"/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b="1" dirty="0">
                <a:solidFill>
                  <a:srgbClr val="FF0000"/>
                </a:solidFill>
              </a:rPr>
              <a:t>Pomysł na pomoc dzieciom w </a:t>
            </a:r>
            <a:r>
              <a:rPr lang="pl-PL" b="1" dirty="0" err="1">
                <a:solidFill>
                  <a:srgbClr val="FF0000"/>
                </a:solidFill>
              </a:rPr>
              <a:t>Duadze</a:t>
            </a:r>
            <a:r>
              <a:rPr lang="pl-PL" b="1" dirty="0">
                <a:solidFill>
                  <a:srgbClr val="FF0000"/>
                </a:solidFill>
              </a:rPr>
              <a:t>:</a:t>
            </a:r>
            <a:r>
              <a:rPr lang="pl-PL" b="1" dirty="0">
                <a:solidFill>
                  <a:srgbClr val="FFC000"/>
                </a:solidFill>
              </a:rPr>
              <a:t/>
            </a:r>
            <a:br>
              <a:rPr lang="pl-PL" b="1" dirty="0">
                <a:solidFill>
                  <a:srgbClr val="FFC000"/>
                </a:solidFill>
              </a:rPr>
            </a:br>
            <a:endParaRPr lang="pl-PL" b="1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21920" y="3602038"/>
            <a:ext cx="11836400" cy="2981642"/>
          </a:xfrm>
        </p:spPr>
        <p:txBody>
          <a:bodyPr>
            <a:normAutofit/>
          </a:bodyPr>
          <a:lstStyle/>
          <a:p>
            <a:pPr lvl="0"/>
            <a:r>
              <a:rPr lang="pl-PL" sz="4800" dirty="0"/>
              <a:t>Złotówka miesięcznie wpłacona przez każdego z WAS pozwoli zjeść posiłki w przedszkolu każdemu dziecku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89615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74000">
              <a:schemeClr val="accent4">
                <a:lumMod val="45000"/>
                <a:lumOff val="55000"/>
              </a:schemeClr>
            </a:gs>
            <a:gs pos="30000">
              <a:schemeClr val="accent4">
                <a:lumMod val="45000"/>
                <a:lumOff val="55000"/>
              </a:schemeClr>
            </a:gs>
            <a:gs pos="100000">
              <a:schemeClr val="accent2"/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b="1" dirty="0">
                <a:solidFill>
                  <a:srgbClr val="FF0000"/>
                </a:solidFill>
              </a:rPr>
              <a:t>Pomysł na pomoc dzieciom w </a:t>
            </a:r>
            <a:r>
              <a:rPr lang="pl-PL" b="1" dirty="0" err="1">
                <a:solidFill>
                  <a:srgbClr val="FF0000"/>
                </a:solidFill>
              </a:rPr>
              <a:t>Duadze</a:t>
            </a:r>
            <a:r>
              <a:rPr lang="pl-PL" b="1" dirty="0">
                <a:solidFill>
                  <a:srgbClr val="FF0000"/>
                </a:solidFill>
              </a:rPr>
              <a:t>:</a:t>
            </a:r>
            <a:r>
              <a:rPr lang="pl-PL" dirty="0">
                <a:solidFill>
                  <a:srgbClr val="FFC000"/>
                </a:solidFill>
              </a:rPr>
              <a:t/>
            </a:r>
            <a:br>
              <a:rPr lang="pl-PL" dirty="0">
                <a:solidFill>
                  <a:srgbClr val="FFC000"/>
                </a:solidFill>
              </a:rPr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01600" y="3602038"/>
            <a:ext cx="11968480" cy="3113722"/>
          </a:xfrm>
        </p:spPr>
        <p:txBody>
          <a:bodyPr>
            <a:normAutofit/>
          </a:bodyPr>
          <a:lstStyle/>
          <a:p>
            <a:pPr lvl="0"/>
            <a:r>
              <a:rPr lang="pl-PL" sz="4800" dirty="0"/>
              <a:t>Każda klasa może objąć opieką </a:t>
            </a:r>
            <a:endParaRPr lang="pl-PL" sz="4800" dirty="0" smtClean="0"/>
          </a:p>
          <a:p>
            <a:pPr lvl="0"/>
            <a:r>
              <a:rPr lang="pl-PL" sz="4800" dirty="0" smtClean="0"/>
              <a:t>5 </a:t>
            </a:r>
            <a:r>
              <a:rPr lang="pl-PL" sz="4800" dirty="0"/>
              <a:t>dzieciaków i zagwarantować im miesięczne  wyżywienie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91330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0000"/>
            </a:gs>
            <a:gs pos="74000">
              <a:schemeClr val="accent4">
                <a:lumMod val="45000"/>
                <a:lumOff val="55000"/>
              </a:schemeClr>
            </a:gs>
            <a:gs pos="30000">
              <a:schemeClr val="accent4">
                <a:lumMod val="45000"/>
                <a:lumOff val="55000"/>
              </a:schemeClr>
            </a:gs>
            <a:gs pos="100000">
              <a:schemeClr val="accent2"/>
            </a:gs>
          </a:gsLst>
          <a:lin ang="3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pl-PL" b="1" dirty="0">
                <a:solidFill>
                  <a:srgbClr val="FF0000"/>
                </a:solidFill>
              </a:rPr>
              <a:t>Pomysł na pomoc dzieciom w </a:t>
            </a:r>
            <a:r>
              <a:rPr lang="pl-PL" b="1" dirty="0" err="1">
                <a:solidFill>
                  <a:srgbClr val="FF0000"/>
                </a:solidFill>
              </a:rPr>
              <a:t>Duadze</a:t>
            </a:r>
            <a:r>
              <a:rPr lang="pl-PL" b="1" dirty="0">
                <a:solidFill>
                  <a:srgbClr val="FF0000"/>
                </a:solidFill>
              </a:rPr>
              <a:t>:</a:t>
            </a:r>
            <a:r>
              <a:rPr lang="pl-PL" dirty="0">
                <a:solidFill>
                  <a:srgbClr val="FFC000"/>
                </a:solidFill>
              </a:rPr>
              <a:t/>
            </a:r>
            <a:br>
              <a:rPr lang="pl-PL" dirty="0">
                <a:solidFill>
                  <a:srgbClr val="FFC000"/>
                </a:solidFill>
              </a:rPr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615882"/>
          </a:xfrm>
        </p:spPr>
        <p:txBody>
          <a:bodyPr>
            <a:normAutofit lnSpcReduction="10000"/>
          </a:bodyPr>
          <a:lstStyle/>
          <a:p>
            <a:pPr lvl="0"/>
            <a:r>
              <a:rPr lang="pl-PL" sz="6400" b="1" dirty="0"/>
              <a:t>Czy znajdziecie w sobie empatię, motywację, </a:t>
            </a:r>
            <a:r>
              <a:rPr lang="pl-PL" sz="6400" b="1" dirty="0" smtClean="0"/>
              <a:t>altruizm ???</a:t>
            </a:r>
            <a:endParaRPr lang="pl-PL" sz="6400" b="1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73770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4000">
        <p:fade/>
      </p:transition>
    </mc:Choice>
    <mc:Fallback>
      <p:transition spd="med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chemeClr val="accent6">
                <a:lumMod val="40000"/>
                <a:lumOff val="60000"/>
              </a:schemeClr>
            </a:gs>
            <a:gs pos="11000">
              <a:schemeClr val="accent1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72199" y="0"/>
            <a:ext cx="6019801" cy="3216166"/>
          </a:xfrm>
          <a:pattFill prst="pct80">
            <a:fgClr>
              <a:srgbClr val="FFFF00"/>
            </a:fgClr>
            <a:bgClr>
              <a:schemeClr val="bg1"/>
            </a:bgClr>
          </a:pattFill>
        </p:spPr>
        <p:txBody>
          <a:bodyPr>
            <a:normAutofit fontScale="90000"/>
          </a:bodyPr>
          <a:lstStyle/>
          <a:p>
            <a:pPr algn="ctr"/>
            <a:r>
              <a:rPr lang="pl-PL" sz="4000" b="1" i="1" dirty="0" smtClean="0"/>
              <a:t>Podczas swojego</a:t>
            </a:r>
            <a:br>
              <a:rPr lang="pl-PL" sz="4000" b="1" i="1" dirty="0" smtClean="0"/>
            </a:br>
            <a:r>
              <a:rPr lang="pl-PL" sz="4000" b="1" i="1" dirty="0" smtClean="0"/>
              <a:t> rocznego pobytu </a:t>
            </a:r>
            <a:br>
              <a:rPr lang="pl-PL" sz="4000" b="1" i="1" dirty="0" smtClean="0"/>
            </a:br>
            <a:r>
              <a:rPr lang="pl-PL" sz="4000" b="1" i="1" dirty="0" smtClean="0"/>
              <a:t>w Ghanie Monika Kaczmarzyk </a:t>
            </a:r>
            <a:br>
              <a:rPr lang="pl-PL" sz="4000" b="1" i="1" dirty="0" smtClean="0"/>
            </a:br>
            <a:r>
              <a:rPr lang="pl-PL" sz="4000" b="1" i="1" dirty="0" smtClean="0"/>
              <a:t>pracowała w szkołach, domach dziecka i </a:t>
            </a:r>
            <a:r>
              <a:rPr lang="pl-PL" sz="4000" b="1" i="1" dirty="0"/>
              <a:t>w</a:t>
            </a:r>
            <a:r>
              <a:rPr lang="pl-PL" sz="4000" b="1" i="1" dirty="0" smtClean="0"/>
              <a:t> wioskach </a:t>
            </a:r>
            <a:r>
              <a:rPr lang="pl-PL" b="1" i="1" dirty="0" smtClean="0"/>
              <a:t/>
            </a:r>
            <a:br>
              <a:rPr lang="pl-PL" b="1" i="1" dirty="0" smtClean="0"/>
            </a:br>
            <a:endParaRPr lang="pl-PL" b="1" i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15409"/>
            <a:ext cx="6172199" cy="7757608"/>
          </a:xfrm>
          <a:gradFill>
            <a:gsLst>
              <a:gs pos="87000">
                <a:schemeClr val="accent6">
                  <a:lumMod val="40000"/>
                  <a:lumOff val="60000"/>
                </a:schemeClr>
              </a:gs>
              <a:gs pos="11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</p:pic>
      <p:pic>
        <p:nvPicPr>
          <p:cNvPr id="5" name="Symbol zastępczy zawartości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8" y="3216166"/>
            <a:ext cx="6019802" cy="3641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01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000"/>
    </mc:Choice>
    <mc:Fallback xmlns="">
      <p:transition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47210" y="984738"/>
            <a:ext cx="6828692" cy="2022232"/>
          </a:xfrm>
        </p:spPr>
        <p:txBody>
          <a:bodyPr/>
          <a:lstStyle/>
          <a:p>
            <a:r>
              <a:rPr lang="pl-PL" dirty="0" smtClean="0"/>
              <a:t>Prezentacje przygotowała:</a:t>
            </a:r>
            <a:br>
              <a:rPr lang="pl-PL" dirty="0" smtClean="0"/>
            </a:br>
            <a:r>
              <a:rPr lang="pl-PL" dirty="0"/>
              <a:t>M</a:t>
            </a:r>
            <a:r>
              <a:rPr lang="pl-PL" dirty="0" smtClean="0"/>
              <a:t>onika Lichańska-Walas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47210" y="0"/>
            <a:ext cx="7044790" cy="6818599"/>
          </a:xfrm>
          <a:gradFill>
            <a:gsLst>
              <a:gs pos="99000">
                <a:srgbClr val="FF0000"/>
              </a:gs>
              <a:gs pos="17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lvl="0"/>
            <a:endParaRPr lang="pl-PL" dirty="0"/>
          </a:p>
          <a:p>
            <a:pPr marL="0" lvl="0" indent="0" algn="ctr">
              <a:buNone/>
            </a:pPr>
            <a:r>
              <a:rPr lang="pl-PL" sz="7100" b="1" dirty="0" smtClean="0">
                <a:latin typeface="Lucida Calligraphy" panose="03010101010101010101" pitchFamily="66" charset="0"/>
              </a:rPr>
              <a:t>Pomaluj </a:t>
            </a:r>
            <a:r>
              <a:rPr lang="pl-PL" sz="7100" b="1" dirty="0">
                <a:latin typeface="Lucida Calligraphy" panose="03010101010101010101" pitchFamily="66" charset="0"/>
              </a:rPr>
              <a:t>świat dzieci w </a:t>
            </a:r>
            <a:r>
              <a:rPr lang="pl-PL" sz="7100" b="1" dirty="0" smtClean="0">
                <a:latin typeface="Lucida Calligraphy" panose="03010101010101010101" pitchFamily="66" charset="0"/>
              </a:rPr>
              <a:t>Ghanie</a:t>
            </a:r>
            <a:endParaRPr lang="pl-PL" sz="4800" dirty="0" smtClean="0"/>
          </a:p>
          <a:p>
            <a:pPr marL="0" lvl="0" indent="0">
              <a:buNone/>
            </a:pPr>
            <a:endParaRPr lang="pl-PL" sz="4800" dirty="0"/>
          </a:p>
          <a:p>
            <a:pPr marL="0" lvl="0" indent="0" algn="ctr">
              <a:buNone/>
            </a:pPr>
            <a:r>
              <a:rPr lang="pl-PL" sz="3200" dirty="0" smtClean="0"/>
              <a:t>Prezentacje </a:t>
            </a:r>
            <a:r>
              <a:rPr lang="pl-PL" sz="3200" dirty="0"/>
              <a:t>przygotowała:</a:t>
            </a:r>
            <a:br>
              <a:rPr lang="pl-PL" sz="3200" dirty="0"/>
            </a:br>
            <a:r>
              <a:rPr lang="pl-PL" sz="3200" dirty="0"/>
              <a:t>Monika </a:t>
            </a:r>
            <a:r>
              <a:rPr lang="pl-PL" sz="3200" dirty="0" smtClean="0"/>
              <a:t>Lichańska-Walas</a:t>
            </a:r>
          </a:p>
          <a:p>
            <a:pPr marL="0" lvl="0" indent="0" algn="ctr">
              <a:buNone/>
            </a:pPr>
            <a:endParaRPr lang="pl-PL" sz="3200" dirty="0"/>
          </a:p>
          <a:p>
            <a:pPr marL="0" lvl="0" indent="0" algn="ctr">
              <a:buNone/>
            </a:pPr>
            <a:endParaRPr lang="pl-PL" sz="1400" dirty="0" smtClean="0"/>
          </a:p>
          <a:p>
            <a:pPr marL="0" lvl="0" indent="0" algn="ctr">
              <a:buNone/>
            </a:pPr>
            <a:r>
              <a:rPr lang="pl-PL" sz="1400" dirty="0" smtClean="0"/>
              <a:t>m</a:t>
            </a:r>
            <a:r>
              <a:rPr lang="pl-PL" sz="1400" dirty="0" smtClean="0"/>
              <a:t>uz. Brenda </a:t>
            </a:r>
            <a:r>
              <a:rPr lang="pl-PL" sz="1400" dirty="0" err="1" smtClean="0"/>
              <a:t>Fassie</a:t>
            </a:r>
            <a:endParaRPr lang="pl-PL" sz="1400" dirty="0"/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147210" cy="681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3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81928" y="0"/>
            <a:ext cx="7010072" cy="1261241"/>
          </a:xfrm>
          <a:gradFill>
            <a:gsLst>
              <a:gs pos="42000">
                <a:schemeClr val="accent6">
                  <a:lumMod val="40000"/>
                  <a:lumOff val="60000"/>
                </a:schemeClr>
              </a:gs>
              <a:gs pos="11000">
                <a:schemeClr val="accent1">
                  <a:lumMod val="45000"/>
                  <a:lumOff val="55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algn="ctr"/>
            <a:r>
              <a:rPr lang="pl-PL" sz="4800" b="1" i="1" dirty="0" smtClean="0"/>
              <a:t>Wioska </a:t>
            </a:r>
            <a:r>
              <a:rPr lang="pl-PL" sz="4800" b="1" i="1" dirty="0" err="1" smtClean="0"/>
              <a:t>Duadze</a:t>
            </a:r>
            <a:r>
              <a:rPr lang="pl-PL" sz="4800" b="1" i="1" dirty="0" smtClean="0"/>
              <a:t> / problem </a:t>
            </a:r>
            <a:endParaRPr lang="pl-PL" sz="4800" b="1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28744" y="977462"/>
            <a:ext cx="6863256" cy="5880537"/>
          </a:xfrm>
          <a:gradFill>
            <a:gsLst>
              <a:gs pos="55000">
                <a:schemeClr val="accent4"/>
              </a:gs>
              <a:gs pos="100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b="1" dirty="0" smtClean="0"/>
              <a:t> </a:t>
            </a:r>
            <a:endParaRPr lang="pl-PL" b="1" dirty="0"/>
          </a:p>
          <a:p>
            <a:pPr marL="0" indent="0">
              <a:buNone/>
            </a:pPr>
            <a:r>
              <a:rPr lang="pl-PL" sz="3600" b="1" dirty="0" smtClean="0"/>
              <a:t>Wioska </a:t>
            </a:r>
            <a:r>
              <a:rPr lang="pl-PL" sz="3600" b="1" dirty="0"/>
              <a:t>licząca 1000 mieszkańców, na południu kraju. Jej mieszkańcy trudnią się głównie rolnictwem. Kobiety ze swoimi małymi dziećmi, spędzają znaczną część dnia w fabryce. Kobiety pracują wytwarzając olej palmowy, napędzając maszyny manualnie, pracą własnych rąk. </a:t>
            </a:r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328745" cy="696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63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659821" y="-1"/>
            <a:ext cx="6532179" cy="6858001"/>
          </a:xfrm>
          <a:gradFill>
            <a:gsLst>
              <a:gs pos="4000">
                <a:srgbClr val="FFFF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txBody>
          <a:bodyPr>
            <a:noAutofit/>
          </a:bodyPr>
          <a:lstStyle/>
          <a:p>
            <a:r>
              <a:rPr lang="pl-PL" b="1" dirty="0" smtClean="0"/>
              <a:t>W takim miejscu nie są one w stanie zajmować się dziećmi bez przerwy, więc czas wolny maluchów upływa na zabawie pomiędzy wielkimi kotłami, pełnymi rozgrzanego oleju.</a:t>
            </a:r>
            <a:br>
              <a:rPr lang="pl-PL" b="1" dirty="0" smtClean="0"/>
            </a:b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659821" cy="6829347"/>
          </a:xfrm>
        </p:spPr>
      </p:pic>
    </p:spTree>
    <p:extLst>
      <p:ext uri="{BB962C8B-B14F-4D97-AF65-F5344CB8AC3E}">
        <p14:creationId xmlns:p14="http://schemas.microsoft.com/office/powerpoint/2010/main" val="3161244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lumMod val="75000"/>
              </a:schemeClr>
            </a:gs>
            <a:gs pos="71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281448" y="365125"/>
            <a:ext cx="6072352" cy="5373523"/>
          </a:xfrm>
        </p:spPr>
        <p:txBody>
          <a:bodyPr/>
          <a:lstStyle/>
          <a:p>
            <a:r>
              <a:rPr lang="pl-PL" b="1" dirty="0" smtClean="0"/>
              <a:t>Dzieci od najmłodszych lat pracują, pomagają swoim rodzicom.</a:t>
            </a:r>
            <a:endParaRPr lang="pl-PL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39559" cy="6852746"/>
          </a:xfrm>
        </p:spPr>
      </p:pic>
    </p:spTree>
    <p:extLst>
      <p:ext uri="{BB962C8B-B14F-4D97-AF65-F5344CB8AC3E}">
        <p14:creationId xmlns:p14="http://schemas.microsoft.com/office/powerpoint/2010/main" val="31606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85490" y="0"/>
            <a:ext cx="6106510" cy="3213039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pl-PL" sz="6600" b="1" dirty="0" smtClean="0"/>
              <a:t>Projekt stworzenia przedszkola</a:t>
            </a:r>
            <a:endParaRPr lang="pl-PL" sz="66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0" y="3213041"/>
            <a:ext cx="12192000" cy="3644959"/>
          </a:xfrm>
          <a:gradFill>
            <a:gsLst>
              <a:gs pos="55000">
                <a:srgbClr val="FFFF00"/>
              </a:gs>
              <a:gs pos="42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4400" dirty="0" smtClean="0"/>
              <a:t>Poruszona warunkami życia kobiet i ich ciężką pracą, Monika zainicjowała projekt </a:t>
            </a:r>
          </a:p>
          <a:p>
            <a:pPr marL="0" indent="0" algn="ctr">
              <a:buNone/>
            </a:pPr>
            <a:r>
              <a:rPr lang="pl-PL" sz="4400" dirty="0" smtClean="0"/>
              <a:t>„Pomaluj świat dzieci w Ghanie” mający na celu budowę przedszkola w </a:t>
            </a:r>
            <a:r>
              <a:rPr lang="pl-PL" sz="4400" dirty="0" err="1" smtClean="0"/>
              <a:t>Duadze</a:t>
            </a:r>
            <a:r>
              <a:rPr lang="pl-PL" sz="4400" dirty="0" smtClean="0"/>
              <a:t>. </a:t>
            </a:r>
            <a:r>
              <a:rPr lang="pl-PL" sz="4400" dirty="0"/>
              <a:t/>
            </a:r>
            <a:br>
              <a:rPr lang="pl-PL" sz="4400" dirty="0"/>
            </a:br>
            <a:endParaRPr lang="pl-PL" sz="4400" dirty="0"/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085490" cy="321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03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chemeClr val="accent2">
                <a:lumMod val="40000"/>
                <a:lumOff val="60000"/>
              </a:schemeClr>
            </a:gs>
            <a:gs pos="36000">
              <a:srgbClr val="FFC000"/>
            </a:gs>
            <a:gs pos="75000">
              <a:schemeClr val="accent1">
                <a:lumMod val="45000"/>
                <a:lumOff val="55000"/>
              </a:schemeClr>
            </a:gs>
            <a:gs pos="76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0400" y="187325"/>
            <a:ext cx="10490200" cy="1616075"/>
          </a:xfrm>
          <a:gradFill>
            <a:gsLst>
              <a:gs pos="55000">
                <a:srgbClr val="FFFF00"/>
              </a:gs>
              <a:gs pos="46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2700000" scaled="1"/>
          </a:gradFill>
        </p:spPr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/>
            </a:r>
            <a:br>
              <a:rPr lang="pl-PL" dirty="0" smtClean="0"/>
            </a:br>
            <a:r>
              <a:rPr lang="pl-PL" dirty="0"/>
              <a:t/>
            </a:r>
            <a:br>
              <a:rPr lang="pl-PL" dirty="0"/>
            </a:br>
            <a:r>
              <a:rPr lang="pl-PL" b="1" dirty="0" smtClean="0"/>
              <a:t>Projekt miał na celu zapewnienie dzieciom dostępu do edukacji oraz bezpieczeństwa, tak by ich matki mogły pracować spokojnie i bardziej wydajnie. </a:t>
            </a:r>
            <a:br>
              <a:rPr lang="pl-PL" b="1" dirty="0" smtClean="0"/>
            </a:br>
            <a:r>
              <a:rPr lang="pl-PL" b="1" dirty="0" smtClean="0"/>
              <a:t>We współpracy z mieszkańcami wioski, lokalnym samorządem i wolontariuszami udało się stworzyć miejsce do zabaw, rozwoju i nauki. </a:t>
            </a:r>
            <a:br>
              <a:rPr lang="pl-PL" b="1" dirty="0" smtClean="0"/>
            </a:br>
            <a:endParaRPr lang="pl-PL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492" y="3429492"/>
            <a:ext cx="6857016" cy="3428508"/>
          </a:xfrm>
        </p:spPr>
      </p:pic>
    </p:spTree>
    <p:extLst>
      <p:ext uri="{BB962C8B-B14F-4D97-AF65-F5344CB8AC3E}">
        <p14:creationId xmlns:p14="http://schemas.microsoft.com/office/powerpoint/2010/main" val="230525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901</TotalTime>
  <Words>564</Words>
  <Application>Microsoft Office PowerPoint</Application>
  <PresentationFormat>Panoramiczny</PresentationFormat>
  <Paragraphs>72</Paragraphs>
  <Slides>40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10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40</vt:i4>
      </vt:variant>
    </vt:vector>
  </HeadingPairs>
  <TitlesOfParts>
    <vt:vector size="51" baseType="lpstr">
      <vt:lpstr>Algerian</vt:lpstr>
      <vt:lpstr>Arial</vt:lpstr>
      <vt:lpstr>Bernard MT Condensed</vt:lpstr>
      <vt:lpstr>Bodoni MT</vt:lpstr>
      <vt:lpstr>Calibri</vt:lpstr>
      <vt:lpstr>Calibri Light</vt:lpstr>
      <vt:lpstr>Chiller</vt:lpstr>
      <vt:lpstr>Gigi</vt:lpstr>
      <vt:lpstr>Informal Roman</vt:lpstr>
      <vt:lpstr>Lucida Calligraphy</vt:lpstr>
      <vt:lpstr>Motyw pakietu Office</vt:lpstr>
      <vt:lpstr>Prezentacja programu PowerPoint</vt:lpstr>
      <vt:lpstr>Prezentacja programu PowerPoint</vt:lpstr>
      <vt:lpstr>Monika Kaczmarzyk absolwentka  I LO w Częstochowie</vt:lpstr>
      <vt:lpstr>Podczas swojego  rocznego pobytu  w Ghanie Monika Kaczmarzyk  pracowała w szkołach, domach dziecka i w wioskach  </vt:lpstr>
      <vt:lpstr>Wioska Duadze / problem </vt:lpstr>
      <vt:lpstr>W takim miejscu nie są one w stanie zajmować się dziećmi bez przerwy, więc czas wolny maluchów upływa na zabawie pomiędzy wielkimi kotłami, pełnymi rozgrzanego oleju. </vt:lpstr>
      <vt:lpstr>Dzieci od najmłodszych lat pracują, pomagają swoim rodzicom.</vt:lpstr>
      <vt:lpstr>Projekt stworzenia przedszkola</vt:lpstr>
      <vt:lpstr>    Projekt miał na celu zapewnienie dzieciom dostępu do edukacji oraz bezpieczeństwa, tak by ich matki mogły pracować spokojnie i bardziej wydajnie.  We współpracy z mieszkańcami wioski, lokalnym samorządem i wolontariuszami udało się stworzyć miejsce do zabaw, rozwoju i nauki.  </vt:lpstr>
      <vt:lpstr>Koszt  24000 PLN </vt:lpstr>
      <vt:lpstr>Mieszkańcy wioski dobrowolnie zrezygnowali z wynagrodzenia, więc każdy zaangażowany w budowę przedszkola był wolontariuszem w pełnym znaczeniu tego słowa. </vt:lpstr>
      <vt:lpstr> Koronacja Królowej</vt:lpstr>
      <vt:lpstr>      Monika w ramach uznania za zasługi została utytułowana tytułem królewskim, nadano jej imię  NKETESAIHEMAA  OBAHEMAA  NANA AFUA  MBORWA 1st  ( Królowa  rozwoju i  opiekunka dzieci).   </vt:lpstr>
      <vt:lpstr>Prezentacja programu PowerPoint</vt:lpstr>
      <vt:lpstr>28 grudnia 2013 r. nastąpiło oficjalne otwarcie  Janusz Korczak Day Care Center w Duadze w Ghanie przystosowanego dla najmłodszych dzieci z wioski i okolic przy udziale władz wioski Duadze i władz oświatowych Regionu Centralnego.  </vt:lpstr>
      <vt:lpstr>Prezentacja programu PowerPoint</vt:lpstr>
      <vt:lpstr>   Day Care Center nie ma żadnego wsparcia ze strony państwa ani władz regionalnych. Całe utrzymanie przedszkola zorganizowane jest przez Monikę i darczyńców. - </vt:lpstr>
      <vt:lpstr>Prezentacja programu PowerPoint</vt:lpstr>
      <vt:lpstr>Prezentacja programu PowerPoint</vt:lpstr>
      <vt:lpstr>  Przedszkole obecnie zatrudnia 7 nauczycieli i ma pod opieką ok. 100 dzieci i młodzieży. Dzieci poniżej 5 roku życia w Ghanie, nie są objęte obowiązkiem szkolnym.</vt:lpstr>
      <vt:lpstr>Przedszkole ma dwie grupy: 1 w wieku 2-3 lata i  2  w wieku 4-5 lat.  </vt:lpstr>
      <vt:lpstr> Budynek wyposażony jest w dwa pomieszczenia do zajęć i zadaszone patio do leżakowania dla najmłodszych. Przedszkole stało się przestrzenią do dziecięcej aktywności, rozwoju i zabaw. </vt:lpstr>
      <vt:lpstr>Prezentacja programu PowerPoint</vt:lpstr>
      <vt:lpstr>Prezentacja programu PowerPoint</vt:lpstr>
      <vt:lpstr>Prezentacja programu PowerPoint</vt:lpstr>
      <vt:lpstr>Zazwyczaj rano są to zajęcia dydaktyczne do g.10, później czas na zabawę, zajęcia artystyczne. Każdego piątku odbywa się dzień sportowy.  Dla młodszej grupy zazwyczaj ten czas jest zmodyfikowany -  mają więcej piosenek, zabaw.</vt:lpstr>
      <vt:lpstr>Prezentacja programu PowerPoint</vt:lpstr>
      <vt:lpstr>25.11.2015 POZDRAWIAMY</vt:lpstr>
      <vt:lpstr>Nie mamy  wiele ale jesteśmy pomysłowi</vt:lpstr>
      <vt:lpstr> Plany co do miejsca,  jest ich sporo. Nie tylko te o  rozbudowie i nowych  twórczych miejscach dla  właściwego rozwoju dzieci, ale też  inwestycja w kadrę nauczycielską  oraz warsztaty dla dzieci i młodzieży.   </vt:lpstr>
      <vt:lpstr>     Chcesz pomóc?  Wystarczą niewielkie wpłaty: Instytut Afrykański, ul. Kilińskiego 177, 90-353 Łódź; Numer konta: 33 1020 3378 0000 1102 0172 9474; Tytuł: Ghana / Pomaluj świat dzieci w Ghanie     </vt:lpstr>
      <vt:lpstr>CZEŚĆ </vt:lpstr>
      <vt:lpstr>Spotkanie III d  10 lat po maturze  wych. Monika Lichańska-Walas</vt:lpstr>
      <vt:lpstr>   Pomysł na pomoc dzieciom w Duadze </vt:lpstr>
      <vt:lpstr>Pomysł na pomoc dzieciom w Duadze: </vt:lpstr>
      <vt:lpstr>Pomysł na pomoc dzieciom w Duadze: </vt:lpstr>
      <vt:lpstr>Pomysł na pomoc dzieciom w Duadze: </vt:lpstr>
      <vt:lpstr>Pomysł na pomoc dzieciom w Duadze: </vt:lpstr>
      <vt:lpstr>Pomysł na pomoc dzieciom w Duadze: </vt:lpstr>
      <vt:lpstr>Prezentacje przygotowała: Monika Lichańska-Walas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Artur Walas</dc:creator>
  <cp:lastModifiedBy>Artur Walas</cp:lastModifiedBy>
  <cp:revision>74</cp:revision>
  <dcterms:created xsi:type="dcterms:W3CDTF">2015-11-23T18:34:16Z</dcterms:created>
  <dcterms:modified xsi:type="dcterms:W3CDTF">2015-12-02T13:42:41Z</dcterms:modified>
</cp:coreProperties>
</file>